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Lst>
  <p:sldSz cy="5143500" cx="9144000"/>
  <p:notesSz cx="6858000" cy="9144000"/>
  <p:embeddedFontLst>
    <p:embeddedFont>
      <p:font typeface="Raleway"/>
      <p:regular r:id="rId70"/>
      <p:bold r:id="rId71"/>
      <p:italic r:id="rId72"/>
      <p:boldItalic r:id="rId73"/>
    </p:embeddedFont>
    <p:embeddedFont>
      <p:font typeface="Lato"/>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Raleway-boldItalic.fntdata"/><Relationship Id="rId72" Type="http://schemas.openxmlformats.org/officeDocument/2006/relationships/font" Target="fonts/Raleway-italic.fntdata"/><Relationship Id="rId31" Type="http://schemas.openxmlformats.org/officeDocument/2006/relationships/slide" Target="slides/slide27.xml"/><Relationship Id="rId75" Type="http://schemas.openxmlformats.org/officeDocument/2006/relationships/font" Target="fonts/Lato-bold.fntdata"/><Relationship Id="rId30" Type="http://schemas.openxmlformats.org/officeDocument/2006/relationships/slide" Target="slides/slide26.xml"/><Relationship Id="rId74" Type="http://schemas.openxmlformats.org/officeDocument/2006/relationships/font" Target="fonts/Lato-regular.fntdata"/><Relationship Id="rId33" Type="http://schemas.openxmlformats.org/officeDocument/2006/relationships/slide" Target="slides/slide29.xml"/><Relationship Id="rId77" Type="http://schemas.openxmlformats.org/officeDocument/2006/relationships/font" Target="fonts/Lato-boldItalic.fntdata"/><Relationship Id="rId32" Type="http://schemas.openxmlformats.org/officeDocument/2006/relationships/slide" Target="slides/slide28.xml"/><Relationship Id="rId76" Type="http://schemas.openxmlformats.org/officeDocument/2006/relationships/font" Target="fonts/Lato-italic.fntdata"/><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font" Target="fonts/Raleway-bold.fntdata"/><Relationship Id="rId70" Type="http://schemas.openxmlformats.org/officeDocument/2006/relationships/font" Target="fonts/Raleway-regular.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3" name="Shape 3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1" name="Shape 3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3" name="Shape 3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9" name="Shape 3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5" name="Shape 3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Shape 3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1" name="Shape 3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7" name="Shape 3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3" name="Shape 4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410" name="Shape 4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Shape 4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5" name="Shape 4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1" name="Shape 4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7" name="Shape 4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3" name="Shape 4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9" name="Shape 4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5" name="Shape 4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Shape 450"/>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451" name="Shape 4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Shape 11"/>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Shape 1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Shape 13"/>
          <p:cNvSpPr txBox="1"/>
          <p:nvPr>
            <p:ph type="ctrTitle"/>
          </p:nvPr>
        </p:nvSpPr>
        <p:spPr>
          <a:xfrm>
            <a:off x="2371725" y="630225"/>
            <a:ext cx="6331500" cy="15420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Shape 14"/>
          <p:cNvSpPr txBox="1"/>
          <p:nvPr>
            <p:ph idx="1" type="subTitle"/>
          </p:nvPr>
        </p:nvSpPr>
        <p:spPr>
          <a:xfrm>
            <a:off x="2390267" y="3238450"/>
            <a:ext cx="6331500" cy="1241700"/>
          </a:xfrm>
          <a:prstGeom prst="rect">
            <a:avLst/>
          </a:prstGeom>
        </p:spPr>
        <p:txBody>
          <a:bodyPr anchorCtr="0" anchor="b" bIns="91425" lIns="91425" spcFirstLastPara="1" rIns="91425" wrap="square" tIns="91425"/>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Shape 1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Shape 62"/>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Shape 63"/>
          <p:cNvSpPr txBox="1"/>
          <p:nvPr>
            <p:ph type="title"/>
          </p:nvPr>
        </p:nvSpPr>
        <p:spPr>
          <a:xfrm>
            <a:off x="853950" y="1304850"/>
            <a:ext cx="7436100" cy="1538400"/>
          </a:xfrm>
          <a:prstGeom prst="rect">
            <a:avLst/>
          </a:prstGeom>
        </p:spPr>
        <p:txBody>
          <a:bodyPr anchorCtr="0" anchor="ctr" bIns="91425" lIns="91425" spcFirstLastPara="1" rIns="91425" wrap="square" tIns="91425"/>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p:txBody>
      </p:sp>
      <p:sp>
        <p:nvSpPr>
          <p:cNvPr id="64" name="Shape 64"/>
          <p:cNvSpPr txBox="1"/>
          <p:nvPr>
            <p:ph idx="1" type="body"/>
          </p:nvPr>
        </p:nvSpPr>
        <p:spPr>
          <a:xfrm>
            <a:off x="853950" y="2919450"/>
            <a:ext cx="74361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Shape 6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Shape 18"/>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Shape 19"/>
          <p:cNvSpPr txBox="1"/>
          <p:nvPr>
            <p:ph type="title"/>
          </p:nvPr>
        </p:nvSpPr>
        <p:spPr>
          <a:xfrm>
            <a:off x="406425" y="1806825"/>
            <a:ext cx="8296800" cy="15420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Shape 2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Shape 2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Shape 2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Shape 25"/>
          <p:cNvSpPr txBox="1"/>
          <p:nvPr>
            <p:ph type="title"/>
          </p:nvPr>
        </p:nvSpPr>
        <p:spPr>
          <a:xfrm>
            <a:off x="2400250" y="575950"/>
            <a:ext cx="6321600" cy="6354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Shape 26"/>
          <p:cNvSpPr txBox="1"/>
          <p:nvPr>
            <p:ph idx="1" type="body"/>
          </p:nvPr>
        </p:nvSpPr>
        <p:spPr>
          <a:xfrm>
            <a:off x="2410112" y="1595776"/>
            <a:ext cx="6321600" cy="3002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Shape 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Shape 30"/>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Shape 3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Shape 32"/>
          <p:cNvSpPr txBox="1"/>
          <p:nvPr>
            <p:ph type="title"/>
          </p:nvPr>
        </p:nvSpPr>
        <p:spPr>
          <a:xfrm>
            <a:off x="2400250" y="575950"/>
            <a:ext cx="6321600" cy="6354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Shape 33"/>
          <p:cNvSpPr txBox="1"/>
          <p:nvPr>
            <p:ph idx="1" type="body"/>
          </p:nvPr>
        </p:nvSpPr>
        <p:spPr>
          <a:xfrm>
            <a:off x="2400303" y="1602675"/>
            <a:ext cx="3071400" cy="3002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2" type="body"/>
          </p:nvPr>
        </p:nvSpPr>
        <p:spPr>
          <a:xfrm>
            <a:off x="5650572" y="1602675"/>
            <a:ext cx="3071400" cy="3002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Shape 37"/>
          <p:cNvSpPr txBox="1"/>
          <p:nvPr>
            <p:ph type="title"/>
          </p:nvPr>
        </p:nvSpPr>
        <p:spPr>
          <a:xfrm>
            <a:off x="303300" y="411575"/>
            <a:ext cx="8520600" cy="6396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Shape 3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Shape 41"/>
          <p:cNvSpPr txBox="1"/>
          <p:nvPr>
            <p:ph type="title"/>
          </p:nvPr>
        </p:nvSpPr>
        <p:spPr>
          <a:xfrm>
            <a:off x="319500" y="936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Shape 42"/>
          <p:cNvSpPr txBox="1"/>
          <p:nvPr>
            <p:ph idx="1" type="body"/>
          </p:nvPr>
        </p:nvSpPr>
        <p:spPr>
          <a:xfrm>
            <a:off x="319500" y="1846804"/>
            <a:ext cx="2808000" cy="2806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Shape 4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Shape 46"/>
          <p:cNvSpPr txBox="1"/>
          <p:nvPr>
            <p:ph type="title"/>
          </p:nvPr>
        </p:nvSpPr>
        <p:spPr>
          <a:xfrm>
            <a:off x="283103" y="712141"/>
            <a:ext cx="6244200" cy="38355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Shape 4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50" name="Shape 5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Shape 51"/>
          <p:cNvSpPr txBox="1"/>
          <p:nvPr>
            <p:ph type="title"/>
          </p:nvPr>
        </p:nvSpPr>
        <p:spPr>
          <a:xfrm>
            <a:off x="265500" y="1397350"/>
            <a:ext cx="4045200" cy="1318200"/>
          </a:xfrm>
          <a:prstGeom prst="rect">
            <a:avLst/>
          </a:prstGeom>
        </p:spPr>
        <p:txBody>
          <a:bodyPr anchorCtr="0" anchor="b" bIns="91425" lIns="91425" spcFirstLastPara="1" rIns="91425" wrap="square" tIns="91425"/>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Shape 52"/>
          <p:cNvSpPr txBox="1"/>
          <p:nvPr>
            <p:ph idx="1" type="subTitle"/>
          </p:nvPr>
        </p:nvSpPr>
        <p:spPr>
          <a:xfrm>
            <a:off x="265500" y="273537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Shape 5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Shape 5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Shape 5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Shape 58"/>
          <p:cNvSpPr txBox="1"/>
          <p:nvPr>
            <p:ph idx="1" type="body"/>
          </p:nvPr>
        </p:nvSpPr>
        <p:spPr>
          <a:xfrm>
            <a:off x="328017" y="4226025"/>
            <a:ext cx="8388600" cy="3936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59" name="Shape 5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Shape 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hyperlink" Target="http://pwdm.net"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Linux Chapter 8:</a:t>
            </a:r>
            <a:br>
              <a:rPr lang="en"/>
            </a:br>
            <a:r>
              <a:rPr lang="en"/>
              <a:t>Wireless Networks</a:t>
            </a:r>
            <a:endParaRPr/>
          </a:p>
        </p:txBody>
      </p:sp>
      <p:sp>
        <p:nvSpPr>
          <p:cNvPr id="73" name="Shape 7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Joseph Livesay</a:t>
            </a:r>
            <a:r>
              <a:rPr lang="en"/>
              <a:t> </a:t>
            </a:r>
            <a:r>
              <a:rPr lang="en"/>
              <a:t>•</a:t>
            </a:r>
            <a:r>
              <a:rPr lang="en"/>
              <a:t> Julian Richen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2400250" y="575950"/>
            <a:ext cx="6321600" cy="813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Radio Frequency</a:t>
            </a:r>
            <a:endParaRPr sz="2400"/>
          </a:p>
        </p:txBody>
      </p:sp>
      <p:sp>
        <p:nvSpPr>
          <p:cNvPr id="126" name="Shape 126"/>
          <p:cNvSpPr txBox="1"/>
          <p:nvPr>
            <p:ph idx="1" type="body"/>
          </p:nvPr>
        </p:nvSpPr>
        <p:spPr>
          <a:xfrm>
            <a:off x="2410100" y="1459475"/>
            <a:ext cx="6321600" cy="3138600"/>
          </a:xfrm>
          <a:prstGeom prst="rect">
            <a:avLst/>
          </a:prstGeom>
        </p:spPr>
        <p:txBody>
          <a:bodyPr anchorCtr="0" anchor="t" bIns="91425" lIns="91425" spcFirstLastPara="1" rIns="91425" wrap="square" tIns="91425">
            <a:noAutofit/>
          </a:bodyPr>
          <a:lstStyle/>
          <a:p>
            <a:pPr indent="-342900" lvl="0" marL="457200" rtl="0">
              <a:lnSpc>
                <a:spcPct val="100000"/>
              </a:lnSpc>
              <a:spcBef>
                <a:spcPts val="0"/>
              </a:spcBef>
              <a:spcAft>
                <a:spcPts val="0"/>
              </a:spcAft>
              <a:buSzPts val="1800"/>
              <a:buChar char="●"/>
            </a:pPr>
            <a:r>
              <a:rPr lang="en"/>
              <a:t>Frequency of an RF signal is how often  the signal repeats or “cycles” in a given time period (normally 1s)</a:t>
            </a:r>
            <a:endParaRPr/>
          </a:p>
          <a:p>
            <a:pPr indent="-317500" lvl="1" marL="914400" rtl="0">
              <a:lnSpc>
                <a:spcPct val="100000"/>
              </a:lnSpc>
              <a:spcBef>
                <a:spcPts val="1200"/>
              </a:spcBef>
              <a:spcAft>
                <a:spcPts val="0"/>
              </a:spcAft>
              <a:buSzPts val="1400"/>
              <a:buChar char="○"/>
            </a:pPr>
            <a:r>
              <a:rPr lang="en"/>
              <a:t>Ex: 2.4 Ghz cycles 2,412,000,000 times a second</a:t>
            </a:r>
            <a:endParaRPr/>
          </a:p>
          <a:p>
            <a:pPr indent="-342900" lvl="0" marL="457200" rtl="0">
              <a:lnSpc>
                <a:spcPct val="100000"/>
              </a:lnSpc>
              <a:spcBef>
                <a:spcPts val="1200"/>
              </a:spcBef>
              <a:spcAft>
                <a:spcPts val="0"/>
              </a:spcAft>
              <a:buSzPts val="1800"/>
              <a:buChar char="●"/>
            </a:pPr>
            <a:r>
              <a:rPr lang="en"/>
              <a:t>We need the wavelength to determine the range which a signal can travel</a:t>
            </a:r>
            <a:endParaRPr/>
          </a:p>
          <a:p>
            <a:pPr indent="-317500" lvl="1" marL="914400" rtl="0">
              <a:lnSpc>
                <a:spcPct val="100000"/>
              </a:lnSpc>
              <a:spcBef>
                <a:spcPts val="1200"/>
              </a:spcBef>
              <a:spcAft>
                <a:spcPts val="0"/>
              </a:spcAft>
              <a:buSzPts val="1400"/>
              <a:buChar char="○"/>
            </a:pPr>
            <a:r>
              <a:rPr lang="en"/>
              <a:t>You can find a wavelength by using:</a:t>
            </a:r>
            <a:endParaRPr/>
          </a:p>
          <a:p>
            <a:pPr indent="-317500" lvl="2" marL="1371600" rtl="0">
              <a:lnSpc>
                <a:spcPct val="100000"/>
              </a:lnSpc>
              <a:spcBef>
                <a:spcPts val="1200"/>
              </a:spcBef>
              <a:spcAft>
                <a:spcPts val="0"/>
              </a:spcAft>
              <a:buSzPts val="1400"/>
              <a:buChar char="■"/>
            </a:pPr>
            <a:r>
              <a:rPr i="1" lang="en"/>
              <a:t>Wavelength = Speed of Light * (1/Frequency)</a:t>
            </a:r>
            <a:endParaRPr i="1"/>
          </a:p>
          <a:p>
            <a:pPr indent="-317500" lvl="1" marL="914400" rtl="0">
              <a:lnSpc>
                <a:spcPct val="100000"/>
              </a:lnSpc>
              <a:spcBef>
                <a:spcPts val="1200"/>
              </a:spcBef>
              <a:spcAft>
                <a:spcPts val="0"/>
              </a:spcAft>
              <a:buSzPts val="1400"/>
              <a:buChar char="○"/>
            </a:pPr>
            <a:r>
              <a:rPr lang="en"/>
              <a:t>Normally APs limit the “effective” range to a 100-meter bubble</a:t>
            </a:r>
            <a:endParaRPr/>
          </a:p>
          <a:p>
            <a:pPr indent="-317500" lvl="1" marL="914400" rtl="0">
              <a:lnSpc>
                <a:spcPct val="100000"/>
              </a:lnSpc>
              <a:spcBef>
                <a:spcPts val="1200"/>
              </a:spcBef>
              <a:spcAft>
                <a:spcPts val="1200"/>
              </a:spcAft>
              <a:buSzPts val="1400"/>
              <a:buChar char="○"/>
            </a:pPr>
            <a:r>
              <a:rPr lang="en"/>
              <a:t>Using a Cantenna we can pick-up signals far away from the bubble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2400250" y="575950"/>
            <a:ext cx="6321600" cy="813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Impact of Frequency and Wavelength on Offense and Defense</a:t>
            </a:r>
            <a:endParaRPr sz="2400"/>
          </a:p>
        </p:txBody>
      </p:sp>
      <p:sp>
        <p:nvSpPr>
          <p:cNvPr id="132" name="Shape 132"/>
          <p:cNvSpPr txBox="1"/>
          <p:nvPr>
            <p:ph idx="1" type="body"/>
          </p:nvPr>
        </p:nvSpPr>
        <p:spPr>
          <a:xfrm>
            <a:off x="2410100" y="1459475"/>
            <a:ext cx="6321600" cy="3138600"/>
          </a:xfrm>
          <a:prstGeom prst="rect">
            <a:avLst/>
          </a:prstGeom>
        </p:spPr>
        <p:txBody>
          <a:bodyPr anchorCtr="0" anchor="t" bIns="91425" lIns="91425" spcFirstLastPara="1" rIns="91425" wrap="square" tIns="91425">
            <a:noAutofit/>
          </a:bodyPr>
          <a:lstStyle/>
          <a:p>
            <a:pPr indent="-317500" lvl="0" marL="457200" rtl="0">
              <a:lnSpc>
                <a:spcPct val="100000"/>
              </a:lnSpc>
              <a:spcBef>
                <a:spcPts val="0"/>
              </a:spcBef>
              <a:spcAft>
                <a:spcPts val="0"/>
              </a:spcAft>
              <a:buClr>
                <a:srgbClr val="000000"/>
              </a:buClr>
              <a:buSzPts val="1400"/>
              <a:buChar char="●"/>
            </a:pPr>
            <a:r>
              <a:rPr lang="en" sz="1400">
                <a:solidFill>
                  <a:srgbClr val="000000"/>
                </a:solidFill>
              </a:rPr>
              <a:t>Utilizing the frequency of the access point, the wavelength it is producing can be derived</a:t>
            </a:r>
            <a:endParaRPr sz="1400">
              <a:solidFill>
                <a:srgbClr val="000000"/>
              </a:solidFill>
            </a:endParaRPr>
          </a:p>
          <a:p>
            <a:pPr indent="-317500" lvl="0" marL="457200" rtl="0">
              <a:lnSpc>
                <a:spcPct val="100000"/>
              </a:lnSpc>
              <a:spcBef>
                <a:spcPts val="1200"/>
              </a:spcBef>
              <a:spcAft>
                <a:spcPts val="0"/>
              </a:spcAft>
              <a:buClr>
                <a:srgbClr val="000000"/>
              </a:buClr>
              <a:buSzPts val="1400"/>
              <a:buChar char="●"/>
            </a:pPr>
            <a:r>
              <a:rPr lang="en" sz="1400">
                <a:solidFill>
                  <a:srgbClr val="000000"/>
                </a:solidFill>
              </a:rPr>
              <a:t>Using this information, a cantenna can be made that utilizes this calculated wavelength</a:t>
            </a:r>
            <a:endParaRPr sz="1400">
              <a:solidFill>
                <a:srgbClr val="000000"/>
              </a:solidFill>
            </a:endParaRPr>
          </a:p>
          <a:p>
            <a:pPr indent="-317500" lvl="1" marL="914400" rtl="0">
              <a:lnSpc>
                <a:spcPct val="100000"/>
              </a:lnSpc>
              <a:spcBef>
                <a:spcPts val="1200"/>
              </a:spcBef>
              <a:spcAft>
                <a:spcPts val="0"/>
              </a:spcAft>
              <a:buClr>
                <a:srgbClr val="000000"/>
              </a:buClr>
              <a:buSzPts val="1400"/>
              <a:buChar char="○"/>
            </a:pPr>
            <a:r>
              <a:rPr lang="en">
                <a:solidFill>
                  <a:srgbClr val="000000"/>
                </a:solidFill>
              </a:rPr>
              <a:t>A </a:t>
            </a:r>
            <a:r>
              <a:rPr lang="en"/>
              <a:t>cantenna </a:t>
            </a:r>
            <a:r>
              <a:rPr lang="en">
                <a:solidFill>
                  <a:srgbClr val="000000"/>
                </a:solidFill>
              </a:rPr>
              <a:t>has the ability to far extend the normal operating range of an access point, allowing a hacker to access the network far outside any physical barriers that might exist and to retain their </a:t>
            </a:r>
            <a:r>
              <a:rPr lang="en">
                <a:solidFill>
                  <a:srgbClr val="000000"/>
                </a:solidFill>
              </a:rPr>
              <a:t>anonymity</a:t>
            </a:r>
            <a:endParaRPr>
              <a:solidFill>
                <a:srgbClr val="000000"/>
              </a:solidFill>
            </a:endParaRPr>
          </a:p>
          <a:p>
            <a:pPr indent="-317500" lvl="0" marL="457200" rtl="0">
              <a:lnSpc>
                <a:spcPct val="100000"/>
              </a:lnSpc>
              <a:spcBef>
                <a:spcPts val="1200"/>
              </a:spcBef>
              <a:spcAft>
                <a:spcPts val="1200"/>
              </a:spcAft>
              <a:buClr>
                <a:srgbClr val="000000"/>
              </a:buClr>
              <a:buSzPts val="1400"/>
              <a:buChar char="●"/>
            </a:pPr>
            <a:r>
              <a:rPr lang="en" sz="1400">
                <a:solidFill>
                  <a:srgbClr val="000000"/>
                </a:solidFill>
              </a:rPr>
              <a:t>Physically reducing the effective range of the access point is a defense against this form of attack</a:t>
            </a:r>
            <a:endParaRPr sz="14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Amplitude</a:t>
            </a:r>
            <a:endParaRPr/>
          </a:p>
        </p:txBody>
      </p:sp>
      <p:sp>
        <p:nvSpPr>
          <p:cNvPr id="138" name="Shape 13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The amplitude of a wave determines the amount of electrical energy it </a:t>
            </a:r>
            <a:r>
              <a:rPr lang="en"/>
              <a:t>possesses</a:t>
            </a:r>
            <a:endParaRPr/>
          </a:p>
          <a:p>
            <a:pPr indent="-317500" lvl="1" marL="914400" rtl="0">
              <a:spcBef>
                <a:spcPts val="0"/>
              </a:spcBef>
              <a:spcAft>
                <a:spcPts val="0"/>
              </a:spcAft>
              <a:buSzPts val="1400"/>
              <a:buChar char="○"/>
            </a:pPr>
            <a:r>
              <a:rPr lang="en"/>
              <a:t>The stronger the amplitude, the stronger the signal from the access point is</a:t>
            </a:r>
            <a:endParaRPr/>
          </a:p>
          <a:p>
            <a:pPr indent="-342900" lvl="0" marL="457200" rtl="0">
              <a:spcBef>
                <a:spcPts val="0"/>
              </a:spcBef>
              <a:spcAft>
                <a:spcPts val="0"/>
              </a:spcAft>
              <a:buSzPts val="1800"/>
              <a:buChar char="●"/>
            </a:pPr>
            <a:r>
              <a:rPr lang="en"/>
              <a:t>The more amplitude that an attacker can get, the easier it will be to decode signal because they will have more data to utilize</a:t>
            </a:r>
            <a:endParaRPr/>
          </a:p>
          <a:p>
            <a:pPr indent="-342900" lvl="0" marL="457200">
              <a:spcBef>
                <a:spcPts val="0"/>
              </a:spcBef>
              <a:spcAft>
                <a:spcPts val="0"/>
              </a:spcAft>
              <a:buSzPts val="1800"/>
              <a:buChar char="●"/>
            </a:pPr>
            <a:r>
              <a:rPr lang="en"/>
              <a:t>This can be defended against by lowering the amplitude from the access point to a level appropriate for its range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Non-Protocol-Based DoS</a:t>
            </a:r>
            <a:endParaRPr/>
          </a:p>
        </p:txBody>
      </p:sp>
      <p:sp>
        <p:nvSpPr>
          <p:cNvPr id="144" name="Shape 144"/>
          <p:cNvSpPr txBox="1"/>
          <p:nvPr>
            <p:ph idx="1" type="body"/>
          </p:nvPr>
        </p:nvSpPr>
        <p:spPr>
          <a:xfrm>
            <a:off x="2410100" y="1211350"/>
            <a:ext cx="6321600" cy="3386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Noise is undesirable interference of RF</a:t>
            </a:r>
            <a:endParaRPr/>
          </a:p>
          <a:p>
            <a:pPr indent="-317500" lvl="1" marL="914400" rtl="0">
              <a:spcBef>
                <a:spcPts val="0"/>
              </a:spcBef>
              <a:spcAft>
                <a:spcPts val="0"/>
              </a:spcAft>
              <a:buSzPts val="1400"/>
              <a:buChar char="○"/>
            </a:pPr>
            <a:r>
              <a:rPr lang="en"/>
              <a:t>Can distort signal properties</a:t>
            </a:r>
            <a:endParaRPr/>
          </a:p>
          <a:p>
            <a:pPr indent="-342900" lvl="0" marL="457200" rtl="0">
              <a:spcBef>
                <a:spcPts val="0"/>
              </a:spcBef>
              <a:spcAft>
                <a:spcPts val="0"/>
              </a:spcAft>
              <a:buSzPts val="1800"/>
              <a:buChar char="●"/>
            </a:pPr>
            <a:r>
              <a:rPr lang="en"/>
              <a:t>Noise can be man-made or natural</a:t>
            </a:r>
            <a:endParaRPr/>
          </a:p>
          <a:p>
            <a:pPr indent="-317500" lvl="1" marL="914400" rtl="0">
              <a:spcBef>
                <a:spcPts val="0"/>
              </a:spcBef>
              <a:spcAft>
                <a:spcPts val="0"/>
              </a:spcAft>
              <a:buSzPts val="1400"/>
              <a:buChar char="○"/>
            </a:pPr>
            <a:r>
              <a:rPr lang="en"/>
              <a:t>Ex. Military sending noise to interfere with enemy signals (ECM)</a:t>
            </a:r>
            <a:endParaRPr/>
          </a:p>
          <a:p>
            <a:pPr indent="-317500" lvl="1" marL="914400" rtl="0">
              <a:spcBef>
                <a:spcPts val="0"/>
              </a:spcBef>
              <a:spcAft>
                <a:spcPts val="0"/>
              </a:spcAft>
              <a:buSzPts val="1400"/>
              <a:buChar char="○"/>
            </a:pPr>
            <a:r>
              <a:rPr lang="en"/>
              <a:t>Ex. Natural </a:t>
            </a:r>
            <a:r>
              <a:rPr lang="en"/>
              <a:t>barriers and signal preventing material</a:t>
            </a:r>
            <a:endParaRPr/>
          </a:p>
          <a:p>
            <a:pPr indent="-342900" lvl="0" marL="457200" rtl="0">
              <a:spcBef>
                <a:spcPts val="0"/>
              </a:spcBef>
              <a:spcAft>
                <a:spcPts val="0"/>
              </a:spcAft>
              <a:buSzPts val="1800"/>
              <a:buChar char="●"/>
            </a:pPr>
            <a:r>
              <a:rPr lang="en"/>
              <a:t>Signal encoding &amp; decoding can help reduce noise or parse signals with a lot of noise, but not always</a:t>
            </a:r>
            <a:endParaRPr/>
          </a:p>
          <a:p>
            <a:pPr indent="-317500" lvl="1" marL="914400" rtl="0">
              <a:spcBef>
                <a:spcPts val="0"/>
              </a:spcBef>
              <a:spcAft>
                <a:spcPts val="0"/>
              </a:spcAft>
              <a:buSzPts val="1400"/>
              <a:buChar char="○"/>
            </a:pPr>
            <a:r>
              <a:rPr lang="en"/>
              <a:t>Ex. </a:t>
            </a:r>
            <a:r>
              <a:rPr lang="en"/>
              <a:t>Direct Sequence Spread Spectrum (DSSS)</a:t>
            </a:r>
            <a:endParaRPr/>
          </a:p>
          <a:p>
            <a:pPr indent="-317500" lvl="1" marL="914400" rtl="0">
              <a:spcBef>
                <a:spcPts val="0"/>
              </a:spcBef>
              <a:spcAft>
                <a:spcPts val="0"/>
              </a:spcAft>
              <a:buSzPts val="1400"/>
              <a:buChar char="○"/>
            </a:pPr>
            <a:r>
              <a:rPr lang="en"/>
              <a:t>Ex. </a:t>
            </a:r>
            <a:r>
              <a:rPr lang="en"/>
              <a:t>Orthogonal Frequency Division Multiplexing (OFDM)</a:t>
            </a:r>
            <a:endParaRPr/>
          </a:p>
          <a:p>
            <a:pPr indent="-342900" lvl="0" marL="457200">
              <a:spcBef>
                <a:spcPts val="0"/>
              </a:spcBef>
              <a:spcAft>
                <a:spcPts val="0"/>
              </a:spcAft>
              <a:buSzPts val="1800"/>
              <a:buChar char="●"/>
            </a:pPr>
            <a:r>
              <a:rPr lang="en"/>
              <a:t>In the end noise based DoS attacks will override attempts to parse noise interfered signals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Attenuation</a:t>
            </a:r>
            <a:endParaRPr/>
          </a:p>
        </p:txBody>
      </p:sp>
      <p:sp>
        <p:nvSpPr>
          <p:cNvPr id="150" name="Shape 150"/>
          <p:cNvSpPr txBox="1"/>
          <p:nvPr>
            <p:ph idx="1" type="body"/>
          </p:nvPr>
        </p:nvSpPr>
        <p:spPr>
          <a:xfrm>
            <a:off x="2400262" y="1266201"/>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Attenuation is the reduction of amplitude</a:t>
            </a:r>
            <a:endParaRPr/>
          </a:p>
          <a:p>
            <a:pPr indent="-317500" lvl="1" marL="914400" rtl="0">
              <a:spcBef>
                <a:spcPts val="0"/>
              </a:spcBef>
              <a:spcAft>
                <a:spcPts val="0"/>
              </a:spcAft>
              <a:buSzPts val="1400"/>
              <a:buChar char="○"/>
            </a:pPr>
            <a:r>
              <a:rPr lang="en"/>
              <a:t>Caused by physical obstruction or atmospheric interference on the RF waves</a:t>
            </a:r>
            <a:endParaRPr/>
          </a:p>
          <a:p>
            <a:pPr indent="-342900" lvl="0" marL="457200" rtl="0">
              <a:spcBef>
                <a:spcPts val="0"/>
              </a:spcBef>
              <a:spcAft>
                <a:spcPts val="0"/>
              </a:spcAft>
              <a:buSzPts val="1800"/>
              <a:buChar char="●"/>
            </a:pPr>
            <a:r>
              <a:rPr lang="en"/>
              <a:t>Attenuation can occur in three different ways:</a:t>
            </a:r>
            <a:endParaRPr/>
          </a:p>
          <a:p>
            <a:pPr indent="-317500" lvl="1" marL="914400" rtl="0">
              <a:spcBef>
                <a:spcPts val="0"/>
              </a:spcBef>
              <a:spcAft>
                <a:spcPts val="0"/>
              </a:spcAft>
              <a:buSzPts val="1400"/>
              <a:buChar char="○"/>
            </a:pPr>
            <a:r>
              <a:rPr lang="en"/>
              <a:t>Reflection</a:t>
            </a:r>
            <a:endParaRPr/>
          </a:p>
          <a:p>
            <a:pPr indent="-317500" lvl="1" marL="914400" rtl="0">
              <a:spcBef>
                <a:spcPts val="0"/>
              </a:spcBef>
              <a:spcAft>
                <a:spcPts val="0"/>
              </a:spcAft>
              <a:buSzPts val="1400"/>
              <a:buChar char="○"/>
            </a:pPr>
            <a:r>
              <a:rPr lang="en"/>
              <a:t>Refraction</a:t>
            </a:r>
            <a:endParaRPr/>
          </a:p>
          <a:p>
            <a:pPr indent="-317500" lvl="1" marL="914400" rtl="0">
              <a:spcBef>
                <a:spcPts val="0"/>
              </a:spcBef>
              <a:spcAft>
                <a:spcPts val="0"/>
              </a:spcAft>
              <a:buSzPts val="1400"/>
              <a:buChar char="○"/>
            </a:pPr>
            <a:r>
              <a:rPr lang="en"/>
              <a:t>Absorption</a:t>
            </a:r>
            <a:endParaRPr/>
          </a:p>
          <a:p>
            <a:pPr indent="-342900" lvl="0" marL="457200" rtl="0">
              <a:spcBef>
                <a:spcPts val="0"/>
              </a:spcBef>
              <a:spcAft>
                <a:spcPts val="0"/>
              </a:spcAft>
              <a:buSzPts val="1800"/>
              <a:buChar char="●"/>
            </a:pPr>
            <a:r>
              <a:rPr lang="en"/>
              <a:t>The sum of all effects of attenuation form a quantity called path loss</a:t>
            </a:r>
            <a:endParaRPr/>
          </a:p>
          <a:p>
            <a:pPr indent="-317500" lvl="1" marL="914400" rtl="0">
              <a:spcBef>
                <a:spcPts val="0"/>
              </a:spcBef>
              <a:spcAft>
                <a:spcPts val="0"/>
              </a:spcAft>
              <a:buSzPts val="1400"/>
              <a:buChar char="○"/>
            </a:pPr>
            <a:r>
              <a:rPr lang="en"/>
              <a:t>Measured in decibels (dB)</a:t>
            </a:r>
            <a:endParaRPr/>
          </a:p>
          <a:p>
            <a:pPr indent="-342900" lvl="0" marL="457200">
              <a:spcBef>
                <a:spcPts val="0"/>
              </a:spcBef>
              <a:spcAft>
                <a:spcPts val="0"/>
              </a:spcAft>
              <a:buSzPts val="1800"/>
              <a:buChar char="●"/>
            </a:pPr>
            <a:r>
              <a:rPr lang="en"/>
              <a:t>In order to achieve the best amplitude from the signal, an attacker must take into account all aspects of attenuation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Shape 155"/>
          <p:cNvPicPr preferRelativeResize="0"/>
          <p:nvPr/>
        </p:nvPicPr>
        <p:blipFill>
          <a:blip r:embed="rId3">
            <a:alphaModFix/>
          </a:blip>
          <a:stretch>
            <a:fillRect/>
          </a:stretch>
        </p:blipFill>
        <p:spPr>
          <a:xfrm>
            <a:off x="2338600" y="1357254"/>
            <a:ext cx="6464600" cy="2632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RF Hacker Improvement Kit: Antennas and Gain</a:t>
            </a:r>
            <a:endParaRPr/>
          </a:p>
        </p:txBody>
      </p:sp>
      <p:sp>
        <p:nvSpPr>
          <p:cNvPr id="161" name="Shape 161"/>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Signals are often not strong enough to “hack” from range</a:t>
            </a:r>
            <a:endParaRPr/>
          </a:p>
          <a:p>
            <a:pPr indent="-342900" lvl="0" marL="457200" rtl="0">
              <a:spcBef>
                <a:spcPts val="0"/>
              </a:spcBef>
              <a:spcAft>
                <a:spcPts val="0"/>
              </a:spcAft>
              <a:buSzPts val="1800"/>
              <a:buChar char="●"/>
            </a:pPr>
            <a:r>
              <a:rPr lang="en"/>
              <a:t>Use the knowledge of RF to create devices to enhance signal reception and transmission</a:t>
            </a:r>
            <a:endParaRPr/>
          </a:p>
          <a:p>
            <a:pPr indent="-342900" lvl="0" marL="457200" rtl="0">
              <a:spcBef>
                <a:spcPts val="0"/>
              </a:spcBef>
              <a:spcAft>
                <a:spcPts val="0"/>
              </a:spcAft>
              <a:buSzPts val="1800"/>
              <a:buChar char="●"/>
            </a:pPr>
            <a:r>
              <a:rPr lang="en"/>
              <a:t>Antennas come in multiple forms</a:t>
            </a:r>
            <a:endParaRPr/>
          </a:p>
          <a:p>
            <a:pPr indent="-317500" lvl="1" marL="914400" rtl="0">
              <a:spcBef>
                <a:spcPts val="0"/>
              </a:spcBef>
              <a:spcAft>
                <a:spcPts val="0"/>
              </a:spcAft>
              <a:buSzPts val="1400"/>
              <a:buChar char="○"/>
            </a:pPr>
            <a:r>
              <a:rPr lang="en"/>
              <a:t>Omnidirectional</a:t>
            </a:r>
            <a:endParaRPr/>
          </a:p>
          <a:p>
            <a:pPr indent="-317500" lvl="2" marL="1371600" rtl="0">
              <a:spcBef>
                <a:spcPts val="0"/>
              </a:spcBef>
              <a:spcAft>
                <a:spcPts val="0"/>
              </a:spcAft>
              <a:buSzPts val="1400"/>
              <a:buChar char="■"/>
            </a:pPr>
            <a:r>
              <a:rPr lang="en"/>
              <a:t>Sends signals in multiple directions</a:t>
            </a:r>
            <a:endParaRPr/>
          </a:p>
          <a:p>
            <a:pPr indent="-317500" lvl="2" marL="1371600" rtl="0">
              <a:spcBef>
                <a:spcPts val="0"/>
              </a:spcBef>
              <a:spcAft>
                <a:spcPts val="0"/>
              </a:spcAft>
              <a:buSzPts val="1400"/>
              <a:buChar char="■"/>
            </a:pPr>
            <a:r>
              <a:rPr lang="en"/>
              <a:t>What most store-bought consumer APs are</a:t>
            </a:r>
            <a:endParaRPr/>
          </a:p>
          <a:p>
            <a:pPr indent="-317500" lvl="1" marL="914400" rtl="0">
              <a:spcBef>
                <a:spcPts val="0"/>
              </a:spcBef>
              <a:spcAft>
                <a:spcPts val="0"/>
              </a:spcAft>
              <a:buSzPts val="1400"/>
              <a:buChar char="○"/>
            </a:pPr>
            <a:r>
              <a:rPr lang="en"/>
              <a:t>Direct Antenna</a:t>
            </a:r>
            <a:endParaRPr/>
          </a:p>
          <a:p>
            <a:pPr indent="-317500" lvl="2" marL="1371600" rtl="0">
              <a:spcBef>
                <a:spcPts val="0"/>
              </a:spcBef>
              <a:spcAft>
                <a:spcPts val="0"/>
              </a:spcAft>
              <a:buSzPts val="1400"/>
              <a:buChar char="■"/>
            </a:pPr>
            <a:r>
              <a:rPr lang="en"/>
              <a:t>Sends signals in one direction, but much stronger than Omnidirectional</a:t>
            </a:r>
            <a:endParaRPr/>
          </a:p>
          <a:p>
            <a:pPr indent="-317500" lvl="2" marL="1371600">
              <a:spcBef>
                <a:spcPts val="0"/>
              </a:spcBef>
              <a:spcAft>
                <a:spcPts val="0"/>
              </a:spcAft>
              <a:buSzPts val="1400"/>
              <a:buChar char="■"/>
            </a:pPr>
            <a:r>
              <a:rPr lang="en"/>
              <a:t>Mostly seen on TVs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RF Hacker Improvement Kit: Antennas and Gain</a:t>
            </a:r>
            <a:endParaRPr/>
          </a:p>
        </p:txBody>
      </p:sp>
      <p:sp>
        <p:nvSpPr>
          <p:cNvPr id="167" name="Shape 16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en"/>
              <a:t>Yagi-Uda antenna design</a:t>
            </a:r>
            <a:endParaRPr/>
          </a:p>
        </p:txBody>
      </p:sp>
      <p:pic>
        <p:nvPicPr>
          <p:cNvPr id="168" name="Shape 168"/>
          <p:cNvPicPr preferRelativeResize="0"/>
          <p:nvPr/>
        </p:nvPicPr>
        <p:blipFill>
          <a:blip r:embed="rId3">
            <a:alphaModFix/>
          </a:blip>
          <a:stretch>
            <a:fillRect/>
          </a:stretch>
        </p:blipFill>
        <p:spPr>
          <a:xfrm>
            <a:off x="2965150" y="2200170"/>
            <a:ext cx="5191800" cy="2403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RF Hacker Improvement Kit: Antennas and Gain</a:t>
            </a:r>
            <a:endParaRPr/>
          </a:p>
        </p:txBody>
      </p:sp>
      <p:sp>
        <p:nvSpPr>
          <p:cNvPr id="174" name="Shape 17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en"/>
              <a:t>Yagi-Uda antenna RF footprint</a:t>
            </a:r>
            <a:endParaRPr/>
          </a:p>
        </p:txBody>
      </p:sp>
      <p:pic>
        <p:nvPicPr>
          <p:cNvPr id="175" name="Shape 175"/>
          <p:cNvPicPr preferRelativeResize="0"/>
          <p:nvPr/>
        </p:nvPicPr>
        <p:blipFill>
          <a:blip r:embed="rId3">
            <a:alphaModFix/>
          </a:blip>
          <a:stretch>
            <a:fillRect/>
          </a:stretch>
        </p:blipFill>
        <p:spPr>
          <a:xfrm>
            <a:off x="4518250" y="2499350"/>
            <a:ext cx="2105312" cy="21096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
              <a:t>Using the antenna designs found on </a:t>
            </a:r>
            <a:r>
              <a:rPr lang="en"/>
              <a:t>the previous slides we can create an antenna that can pick-up and transmit RF signals from a much greater range than a normal AP.</a:t>
            </a:r>
            <a:endParaRPr/>
          </a:p>
          <a:p>
            <a:pPr indent="-342900" lvl="0" marL="457200" marR="0" rtl="0" algn="l">
              <a:lnSpc>
                <a:spcPct val="115000"/>
              </a:lnSpc>
              <a:spcBef>
                <a:spcPts val="0"/>
              </a:spcBef>
              <a:spcAft>
                <a:spcPts val="0"/>
              </a:spcAft>
              <a:buSzPts val="1800"/>
              <a:buChar char="●"/>
            </a:pPr>
            <a:r>
              <a:rPr lang="en"/>
              <a:t>The </a:t>
            </a:r>
            <a:r>
              <a:rPr lang="en"/>
              <a:t>Yagi-Uda antenna can </a:t>
            </a:r>
            <a:r>
              <a:rPr lang="en"/>
              <a:t>transmit</a:t>
            </a:r>
            <a:r>
              <a:rPr lang="en"/>
              <a:t> a signal 1.5km if both APs are setup correctly and have the power</a:t>
            </a:r>
            <a:endParaRPr/>
          </a:p>
          <a:p>
            <a:pPr indent="-342900" lvl="0" marL="457200" marR="0" rtl="0" algn="l">
              <a:lnSpc>
                <a:spcPct val="115000"/>
              </a:lnSpc>
              <a:spcBef>
                <a:spcPts val="0"/>
              </a:spcBef>
              <a:spcAft>
                <a:spcPts val="0"/>
              </a:spcAft>
              <a:buSzPts val="1800"/>
              <a:buChar char="●"/>
            </a:pPr>
            <a:r>
              <a:rPr lang="en"/>
              <a:t>Using one of these antennas directed at a normal </a:t>
            </a:r>
            <a:r>
              <a:rPr lang="en"/>
              <a:t>household</a:t>
            </a:r>
            <a:r>
              <a:rPr lang="en"/>
              <a:t> AP we can pick-up signals far away</a:t>
            </a:r>
            <a:endParaRPr/>
          </a:p>
          <a:p>
            <a:pPr indent="-317500" lvl="1" marL="914400" marR="0" rtl="0" algn="l">
              <a:lnSpc>
                <a:spcPct val="115000"/>
              </a:lnSpc>
              <a:spcBef>
                <a:spcPts val="0"/>
              </a:spcBef>
              <a:spcAft>
                <a:spcPts val="0"/>
              </a:spcAft>
              <a:buSzPts val="1400"/>
              <a:buChar char="○"/>
            </a:pPr>
            <a:r>
              <a:rPr lang="en"/>
              <a:t>All that is left is to break the APs wireless security</a:t>
            </a:r>
            <a:endParaRPr/>
          </a:p>
          <a:p>
            <a:pPr indent="-342900" lvl="0" marL="457200" marR="0" rtl="0" algn="l">
              <a:lnSpc>
                <a:spcPct val="115000"/>
              </a:lnSpc>
              <a:spcBef>
                <a:spcPts val="0"/>
              </a:spcBef>
              <a:spcAft>
                <a:spcPts val="0"/>
              </a:spcAft>
              <a:buSzPts val="1800"/>
              <a:buChar char="●"/>
            </a:pPr>
            <a:r>
              <a:rPr lang="en"/>
              <a:t>This is the main concept of a Cantenna and “hacking” RF signals</a:t>
            </a:r>
            <a:endParaRPr/>
          </a:p>
        </p:txBody>
      </p:sp>
      <p:sp>
        <p:nvSpPr>
          <p:cNvPr id="181" name="Shape 18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RF Hacker Improvement Kit: Antennas and Gain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265500" y="1912650"/>
            <a:ext cx="4045200" cy="1318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Introduction</a:t>
            </a:r>
            <a:endParaRPr/>
          </a:p>
        </p:txBody>
      </p:sp>
      <p:sp>
        <p:nvSpPr>
          <p:cNvPr id="79" name="Shape 79"/>
          <p:cNvSpPr txBox="1"/>
          <p:nvPr>
            <p:ph idx="2" type="body"/>
          </p:nvPr>
        </p:nvSpPr>
        <p:spPr>
          <a:xfrm>
            <a:off x="5116050" y="500550"/>
            <a:ext cx="3837000" cy="3695100"/>
          </a:xfrm>
          <a:prstGeom prst="rect">
            <a:avLst/>
          </a:prstGeom>
        </p:spPr>
        <p:txBody>
          <a:bodyPr anchorCtr="0" anchor="ctr" bIns="91425" lIns="91425" spcFirstLastPara="1" rIns="91425" wrap="square" tIns="91425">
            <a:noAutofit/>
          </a:bodyPr>
          <a:lstStyle/>
          <a:p>
            <a:pPr indent="-323850" lvl="0" marL="457200" rtl="0">
              <a:spcBef>
                <a:spcPts val="0"/>
              </a:spcBef>
              <a:spcAft>
                <a:spcPts val="0"/>
              </a:spcAft>
              <a:buSzPts val="1500"/>
              <a:buChar char="●"/>
            </a:pPr>
            <a:r>
              <a:rPr b="1" lang="en"/>
              <a:t>Wireless networks have become </a:t>
            </a:r>
            <a:r>
              <a:rPr b="1" lang="en"/>
              <a:t>prevalent</a:t>
            </a:r>
            <a:r>
              <a:rPr b="1" lang="en"/>
              <a:t> in almost every aspect of our everyday lives</a:t>
            </a:r>
            <a:endParaRPr b="1"/>
          </a:p>
          <a:p>
            <a:pPr indent="-342900" lvl="0" marL="457200" rtl="0">
              <a:spcBef>
                <a:spcPts val="0"/>
              </a:spcBef>
              <a:spcAft>
                <a:spcPts val="0"/>
              </a:spcAft>
              <a:buSzPts val="1800"/>
              <a:buChar char="●"/>
            </a:pPr>
            <a:r>
              <a:rPr b="1" lang="en"/>
              <a:t>However as the amount of wireless communication increases, the amount of security needed to fortify and protect users will also increase</a:t>
            </a:r>
            <a:endParaRPr b="1"/>
          </a:p>
          <a:p>
            <a:pPr indent="-342900" lvl="0" marL="457200" rtl="0">
              <a:spcBef>
                <a:spcPts val="0"/>
              </a:spcBef>
              <a:spcAft>
                <a:spcPts val="0"/>
              </a:spcAft>
              <a:buSzPts val="1800"/>
              <a:buChar char="●"/>
            </a:pPr>
            <a:r>
              <a:rPr b="1" lang="en"/>
              <a:t>This chapter focuses on auditing wireless networks in the Linux environment</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Defense against RF exploitation</a:t>
            </a:r>
            <a:endParaRPr/>
          </a:p>
        </p:txBody>
      </p:sp>
      <p:sp>
        <p:nvSpPr>
          <p:cNvPr id="187" name="Shape 187"/>
          <p:cNvSpPr txBox="1"/>
          <p:nvPr>
            <p:ph idx="1" type="body"/>
          </p:nvPr>
        </p:nvSpPr>
        <p:spPr>
          <a:xfrm>
            <a:off x="2410100" y="1282925"/>
            <a:ext cx="6321600" cy="3315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Defending against the exploitation of an access point’s wave transmission centers around limiting the range of its transmission. </a:t>
            </a:r>
            <a:endParaRPr/>
          </a:p>
          <a:p>
            <a:pPr indent="-317500" lvl="1" marL="914400" rtl="0">
              <a:spcBef>
                <a:spcPts val="0"/>
              </a:spcBef>
              <a:spcAft>
                <a:spcPts val="0"/>
              </a:spcAft>
              <a:buSzPts val="1400"/>
              <a:buChar char="○"/>
            </a:pPr>
            <a:r>
              <a:rPr lang="en"/>
              <a:t>Primarily using attenuation.</a:t>
            </a:r>
            <a:endParaRPr/>
          </a:p>
          <a:p>
            <a:pPr indent="-342900" lvl="0" marL="457200" rtl="0">
              <a:spcBef>
                <a:spcPts val="0"/>
              </a:spcBef>
              <a:spcAft>
                <a:spcPts val="0"/>
              </a:spcAft>
              <a:buSzPts val="1800"/>
              <a:buChar char="●"/>
            </a:pPr>
            <a:r>
              <a:rPr lang="en"/>
              <a:t>Placing </a:t>
            </a:r>
            <a:r>
              <a:rPr lang="en"/>
              <a:t>obstacles</a:t>
            </a:r>
            <a:r>
              <a:rPr lang="en"/>
              <a:t> such as high-density </a:t>
            </a:r>
            <a:r>
              <a:rPr lang="en"/>
              <a:t>cubicles</a:t>
            </a:r>
            <a:r>
              <a:rPr lang="en"/>
              <a:t>, wire-mesh barriers, and aluminum-based paint can distort the RF signal to a point it can’t be utilized unless it is within these obstacles</a:t>
            </a:r>
            <a:endParaRPr/>
          </a:p>
          <a:p>
            <a:pPr indent="-342900" lvl="0" marL="457200">
              <a:spcBef>
                <a:spcPts val="0"/>
              </a:spcBef>
              <a:spcAft>
                <a:spcPts val="0"/>
              </a:spcAft>
              <a:buSzPts val="1800"/>
              <a:buChar char="●"/>
            </a:pPr>
            <a:r>
              <a:rPr lang="en"/>
              <a:t>Also utilizing RF equipment with shorter wavelengths can increase the effect of attenuation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RF SPECTRUM ANALYSIS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Identifying Frequency Usage and Patterns</a:t>
            </a:r>
            <a:endParaRPr/>
          </a:p>
        </p:txBody>
      </p:sp>
      <p:sp>
        <p:nvSpPr>
          <p:cNvPr id="198" name="Shape 198"/>
          <p:cNvSpPr txBox="1"/>
          <p:nvPr>
            <p:ph idx="1" type="body"/>
          </p:nvPr>
        </p:nvSpPr>
        <p:spPr>
          <a:xfrm>
            <a:off x="2410100" y="1282925"/>
            <a:ext cx="6321600" cy="3315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342900" lvl="0" marL="457200" rtl="0">
              <a:spcBef>
                <a:spcPts val="1600"/>
              </a:spcBef>
              <a:spcAft>
                <a:spcPts val="0"/>
              </a:spcAft>
              <a:buSzPts val="1800"/>
              <a:buChar char="●"/>
            </a:pPr>
            <a:r>
              <a:rPr lang="en"/>
              <a:t>The investigating and identifying of patterns in RF activity in a given range of frequencies is the core of RF spectrum analysis</a:t>
            </a:r>
            <a:endParaRPr/>
          </a:p>
          <a:p>
            <a:pPr indent="-342900" lvl="0" marL="457200" rtl="0">
              <a:spcBef>
                <a:spcPts val="0"/>
              </a:spcBef>
              <a:spcAft>
                <a:spcPts val="0"/>
              </a:spcAft>
              <a:buSzPts val="1800"/>
              <a:buChar char="●"/>
            </a:pPr>
            <a:r>
              <a:rPr lang="en"/>
              <a:t>Use a RF spectrum analyzers to receive, record, and plot RF energy in a given frequency band</a:t>
            </a:r>
            <a:endParaRPr/>
          </a:p>
          <a:p>
            <a:pPr indent="-342900" lvl="0" marL="457200" rtl="0">
              <a:spcBef>
                <a:spcPts val="0"/>
              </a:spcBef>
              <a:spcAft>
                <a:spcPts val="0"/>
              </a:spcAft>
              <a:buSzPts val="1800"/>
              <a:buChar char="●"/>
            </a:pPr>
            <a:r>
              <a:rPr lang="en"/>
              <a:t>You can use spectrum analyzers for good by </a:t>
            </a:r>
            <a:r>
              <a:rPr lang="en"/>
              <a:t>analyzing</a:t>
            </a:r>
            <a:r>
              <a:rPr lang="en"/>
              <a:t> frequency range for other APs </a:t>
            </a:r>
            <a:r>
              <a:rPr lang="en"/>
              <a:t>operating</a:t>
            </a:r>
            <a:r>
              <a:rPr lang="en"/>
              <a:t> in the same RF</a:t>
            </a:r>
            <a:endParaRPr/>
          </a:p>
          <a:p>
            <a:pPr indent="-317500" lvl="1" marL="914400" rtl="0">
              <a:spcBef>
                <a:spcPts val="0"/>
              </a:spcBef>
              <a:spcAft>
                <a:spcPts val="0"/>
              </a:spcAft>
              <a:buSzPts val="1400"/>
              <a:buChar char="○"/>
            </a:pPr>
            <a:r>
              <a:rPr lang="en"/>
              <a:t>Helps to determine a better range to broadcast in (ie. 5Ghz if a lot of noise already exists on 2.4Ghz)</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Defending Against RF Spectrum Analysis</a:t>
            </a:r>
            <a:endParaRPr/>
          </a:p>
        </p:txBody>
      </p:sp>
      <p:sp>
        <p:nvSpPr>
          <p:cNvPr id="204" name="Shape 204"/>
          <p:cNvSpPr txBox="1"/>
          <p:nvPr>
            <p:ph idx="1" type="body"/>
          </p:nvPr>
        </p:nvSpPr>
        <p:spPr>
          <a:xfrm>
            <a:off x="2410100" y="1282925"/>
            <a:ext cx="6321600" cy="3315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342900" lvl="0" marL="457200" rtl="0">
              <a:spcBef>
                <a:spcPts val="1600"/>
              </a:spcBef>
              <a:spcAft>
                <a:spcPts val="0"/>
              </a:spcAft>
              <a:buSzPts val="1800"/>
              <a:buChar char="●"/>
            </a:pPr>
            <a:r>
              <a:rPr lang="en"/>
              <a:t>Very difficult to defend against since it is a passive attack</a:t>
            </a:r>
            <a:endParaRPr/>
          </a:p>
          <a:p>
            <a:pPr indent="-342900" lvl="0" marL="457200" rtl="0">
              <a:spcBef>
                <a:spcPts val="0"/>
              </a:spcBef>
              <a:spcAft>
                <a:spcPts val="0"/>
              </a:spcAft>
              <a:buSzPts val="1800"/>
              <a:buChar char="●"/>
            </a:pPr>
            <a:r>
              <a:rPr lang="en"/>
              <a:t>You can attempt to identify an attacker by looking around for anyone with a hand-held device or WiFi dongle</a:t>
            </a:r>
            <a:endParaRPr/>
          </a:p>
          <a:p>
            <a:pPr indent="-317500" lvl="1" marL="914400" rtl="0">
              <a:spcBef>
                <a:spcPts val="0"/>
              </a:spcBef>
              <a:spcAft>
                <a:spcPts val="0"/>
              </a:spcAft>
              <a:buSzPts val="1400"/>
              <a:buChar char="○"/>
            </a:pPr>
            <a:r>
              <a:rPr lang="en"/>
              <a:t>A device is required to pick-up the signal</a:t>
            </a:r>
            <a:endParaRPr/>
          </a:p>
          <a:p>
            <a:pPr indent="-317500" lvl="1" marL="914400" rtl="0">
              <a:spcBef>
                <a:spcPts val="0"/>
              </a:spcBef>
              <a:spcAft>
                <a:spcPts val="0"/>
              </a:spcAft>
              <a:buSzPts val="1400"/>
              <a:buChar char="○"/>
            </a:pPr>
            <a:r>
              <a:rPr lang="en"/>
              <a:t>However, not all devices are used for attacks</a:t>
            </a:r>
            <a:endParaRPr/>
          </a:p>
          <a:p>
            <a:pPr indent="-317500" lvl="2" marL="1371600" rtl="0">
              <a:spcBef>
                <a:spcPts val="0"/>
              </a:spcBef>
              <a:spcAft>
                <a:spcPts val="0"/>
              </a:spcAft>
              <a:buSzPts val="1400"/>
              <a:buChar char="■"/>
            </a:pPr>
            <a:r>
              <a:rPr lang="en"/>
              <a:t>Someone might have a WiFi dongle for </a:t>
            </a:r>
            <a:r>
              <a:rPr lang="en"/>
              <a:t>legitimate</a:t>
            </a:r>
            <a:r>
              <a:rPr lang="en"/>
              <a:t> reasons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EXPLOITING 802.11</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802.11</a:t>
            </a:r>
            <a:endParaRPr/>
          </a:p>
        </p:txBody>
      </p:sp>
      <p:sp>
        <p:nvSpPr>
          <p:cNvPr id="215" name="Shape 21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802.11 is the most commonly used wireless technology for IP-based data</a:t>
            </a:r>
            <a:endParaRPr/>
          </a:p>
          <a:p>
            <a:pPr indent="-342900" lvl="0" marL="457200">
              <a:spcBef>
                <a:spcPts val="0"/>
              </a:spcBef>
              <a:spcAft>
                <a:spcPts val="0"/>
              </a:spcAft>
              <a:buSzPts val="1800"/>
              <a:buChar char="●"/>
            </a:pPr>
            <a:r>
              <a:rPr lang="en"/>
              <a:t>Frame analysis is a common exploit of the 802.11 communication technology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Frame Analysis</a:t>
            </a:r>
            <a:endParaRPr/>
          </a:p>
        </p:txBody>
      </p:sp>
      <p:sp>
        <p:nvSpPr>
          <p:cNvPr id="221" name="Shape 221"/>
          <p:cNvSpPr txBox="1"/>
          <p:nvPr>
            <p:ph idx="1" type="body"/>
          </p:nvPr>
        </p:nvSpPr>
        <p:spPr>
          <a:xfrm>
            <a:off x="2410100" y="1282925"/>
            <a:ext cx="6321600" cy="3315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Frame transmission can be a large target for manipulation because they do not have any form of encryption</a:t>
            </a:r>
            <a:endParaRPr/>
          </a:p>
          <a:p>
            <a:pPr indent="-342900" lvl="0" marL="457200" rtl="0">
              <a:spcBef>
                <a:spcPts val="0"/>
              </a:spcBef>
              <a:spcAft>
                <a:spcPts val="0"/>
              </a:spcAft>
              <a:buSzPts val="1800"/>
              <a:buChar char="●"/>
            </a:pPr>
            <a:r>
              <a:rPr lang="en"/>
              <a:t>In order to avoid collisions with data transmissions, the access point and client send frames of data back and forth to each other to confirm when they’re able to </a:t>
            </a:r>
            <a:r>
              <a:rPr lang="en"/>
              <a:t>receive</a:t>
            </a:r>
            <a:r>
              <a:rPr lang="en"/>
              <a:t> and transmit data</a:t>
            </a:r>
            <a:endParaRPr/>
          </a:p>
          <a:p>
            <a:pPr indent="-342900" lvl="0" marL="457200">
              <a:spcBef>
                <a:spcPts val="0"/>
              </a:spcBef>
              <a:spcAft>
                <a:spcPts val="0"/>
              </a:spcAft>
              <a:buSzPts val="1800"/>
              <a:buChar char="●"/>
            </a:pPr>
            <a:r>
              <a:rPr lang="en"/>
              <a:t>If an attacker is able to bombard the </a:t>
            </a:r>
            <a:r>
              <a:rPr lang="en"/>
              <a:t>receiving</a:t>
            </a:r>
            <a:r>
              <a:rPr lang="en"/>
              <a:t> channel of the access point, they can control the flow of frames requesting transmission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2"/>
              </a:buClr>
              <a:buSzPts val="1100"/>
              <a:buFont typeface="Arial"/>
              <a:buNone/>
            </a:pPr>
            <a:r>
              <a:rPr lang="en"/>
              <a:t>Frame Analysis</a:t>
            </a:r>
            <a:endParaRPr/>
          </a:p>
        </p:txBody>
      </p:sp>
      <p:sp>
        <p:nvSpPr>
          <p:cNvPr id="227" name="Shape 22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By analyzing the frames being passed in the network, an attacker can determine if the frame is being sent to the </a:t>
            </a:r>
            <a:r>
              <a:rPr lang="en"/>
              <a:t>access</a:t>
            </a:r>
            <a:r>
              <a:rPr lang="en"/>
              <a:t> point or from the access point.</a:t>
            </a:r>
            <a:endParaRPr/>
          </a:p>
          <a:p>
            <a:pPr indent="-342900" lvl="0" marL="457200" rtl="0">
              <a:spcBef>
                <a:spcPts val="0"/>
              </a:spcBef>
              <a:spcAft>
                <a:spcPts val="0"/>
              </a:spcAft>
              <a:buSzPts val="1800"/>
              <a:buChar char="●"/>
            </a:pPr>
            <a:r>
              <a:rPr lang="en"/>
              <a:t>Once a frame has been sent, the attacker can spoof a frame to cause </a:t>
            </a:r>
            <a:r>
              <a:rPr lang="en"/>
              <a:t>dissociation</a:t>
            </a:r>
            <a:r>
              <a:rPr lang="en"/>
              <a:t> from the network, starting a DoS attack which can spread throughout the network</a:t>
            </a:r>
            <a:endParaRPr/>
          </a:p>
          <a:p>
            <a:pPr indent="-342900" lvl="0" marL="457200">
              <a:spcBef>
                <a:spcPts val="0"/>
              </a:spcBef>
              <a:spcAft>
                <a:spcPts val="0"/>
              </a:spcAft>
              <a:buSzPts val="1800"/>
              <a:buChar char="●"/>
            </a:pPr>
            <a:r>
              <a:rPr lang="en"/>
              <a:t>This can also be used to sniff out data in the frame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Like RF Spectrum </a:t>
            </a:r>
            <a:r>
              <a:rPr lang="en"/>
              <a:t>Analysis</a:t>
            </a:r>
            <a:r>
              <a:rPr lang="en"/>
              <a:t>, Frame Analysis is difficult to counter as it is a passive attack</a:t>
            </a:r>
            <a:endParaRPr/>
          </a:p>
          <a:p>
            <a:pPr indent="-342900" lvl="0" marL="457200" rtl="0">
              <a:spcBef>
                <a:spcPts val="0"/>
              </a:spcBef>
              <a:spcAft>
                <a:spcPts val="0"/>
              </a:spcAft>
              <a:buSzPts val="1800"/>
              <a:buChar char="●"/>
            </a:pPr>
            <a:r>
              <a:rPr lang="en"/>
              <a:t>One possible counter is to send out crafted frames that exploit a DoS vulnerability in the attackers WNIC chipset</a:t>
            </a:r>
            <a:endParaRPr/>
          </a:p>
          <a:p>
            <a:pPr indent="-317500" lvl="1" marL="914400" rtl="0">
              <a:spcBef>
                <a:spcPts val="0"/>
              </a:spcBef>
              <a:spcAft>
                <a:spcPts val="0"/>
              </a:spcAft>
              <a:buSzPts val="1400"/>
              <a:buChar char="○"/>
            </a:pPr>
            <a:r>
              <a:rPr lang="en"/>
              <a:t>This assumes you know the attackers chipset (not </a:t>
            </a:r>
            <a:r>
              <a:rPr lang="en"/>
              <a:t>likely</a:t>
            </a:r>
            <a:r>
              <a:rPr lang="en"/>
              <a:t>)</a:t>
            </a:r>
            <a:endParaRPr/>
          </a:p>
          <a:p>
            <a:pPr indent="-317500" lvl="1" marL="914400" rtl="0">
              <a:spcBef>
                <a:spcPts val="0"/>
              </a:spcBef>
              <a:spcAft>
                <a:spcPts val="0"/>
              </a:spcAft>
              <a:buSzPts val="1400"/>
              <a:buChar char="○"/>
            </a:pPr>
            <a:r>
              <a:rPr lang="en"/>
              <a:t>Any other legit user with the same chipset would be affected</a:t>
            </a:r>
            <a:endParaRPr/>
          </a:p>
          <a:p>
            <a:pPr indent="-342900" lvl="0" marL="457200" rtl="0">
              <a:spcBef>
                <a:spcPts val="0"/>
              </a:spcBef>
              <a:spcAft>
                <a:spcPts val="0"/>
              </a:spcAft>
              <a:buSzPts val="1800"/>
              <a:buChar char="●"/>
            </a:pPr>
            <a:r>
              <a:rPr lang="en"/>
              <a:t>In order to really counter attack the 802.11 spec would need to be re-written to protect frame headers and/or </a:t>
            </a:r>
            <a:r>
              <a:rPr lang="en"/>
              <a:t>introduce</a:t>
            </a:r>
            <a:r>
              <a:rPr lang="en"/>
              <a:t> mutation based authentication on packets</a:t>
            </a:r>
            <a:endParaRPr/>
          </a:p>
          <a:p>
            <a:pPr indent="-317500" lvl="1" marL="914400" rtl="0">
              <a:spcBef>
                <a:spcPts val="0"/>
              </a:spcBef>
              <a:spcAft>
                <a:spcPts val="0"/>
              </a:spcAft>
              <a:buSzPts val="1400"/>
              <a:buChar char="○"/>
            </a:pPr>
            <a:r>
              <a:rPr lang="en"/>
              <a:t>Up to IEEE, not likely for the time being</a:t>
            </a:r>
            <a:endParaRPr/>
          </a:p>
        </p:txBody>
      </p:sp>
      <p:sp>
        <p:nvSpPr>
          <p:cNvPr id="233" name="Shape 23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Defending Against</a:t>
            </a:r>
            <a:r>
              <a:rPr lang="en"/>
              <a:t> 802.11 </a:t>
            </a:r>
            <a:r>
              <a:rPr lang="en"/>
              <a:t>Frame Analysis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WIRELESS AUDITING ACTIVITIES AND PROCEDURES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2400250" y="575950"/>
            <a:ext cx="6321600" cy="49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Wireless Setup - Linux Wireless Chipsets</a:t>
            </a:r>
            <a:endParaRPr sz="2400"/>
          </a:p>
        </p:txBody>
      </p:sp>
      <p:sp>
        <p:nvSpPr>
          <p:cNvPr id="85" name="Shape 85"/>
          <p:cNvSpPr txBox="1"/>
          <p:nvPr>
            <p:ph idx="1" type="body"/>
          </p:nvPr>
        </p:nvSpPr>
        <p:spPr>
          <a:xfrm>
            <a:off x="2410100" y="1170675"/>
            <a:ext cx="6321600" cy="3427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sz="2100">
              <a:solidFill>
                <a:schemeClr val="dk1"/>
              </a:solidFill>
            </a:endParaRPr>
          </a:p>
          <a:p>
            <a:pPr indent="-342900" lvl="0" marL="457200" rtl="0">
              <a:spcBef>
                <a:spcPts val="1600"/>
              </a:spcBef>
              <a:spcAft>
                <a:spcPts val="0"/>
              </a:spcAft>
              <a:buSzPts val="1800"/>
              <a:buChar char="●"/>
            </a:pPr>
            <a:r>
              <a:rPr lang="en"/>
              <a:t>Atheros</a:t>
            </a:r>
            <a:endParaRPr/>
          </a:p>
          <a:p>
            <a:pPr indent="-317500" lvl="1" marL="914400" rtl="0">
              <a:spcBef>
                <a:spcPts val="1200"/>
              </a:spcBef>
              <a:spcAft>
                <a:spcPts val="0"/>
              </a:spcAft>
              <a:buSzPts val="1400"/>
              <a:buChar char="○"/>
            </a:pPr>
            <a:r>
              <a:rPr lang="en"/>
              <a:t>Supports the MADWifi (Multiband Atheros Driver for Wireless Fidelity) for native compatibility with Linux</a:t>
            </a:r>
            <a:endParaRPr/>
          </a:p>
          <a:p>
            <a:pPr indent="-317500" lvl="1" marL="914400" rtl="0">
              <a:spcBef>
                <a:spcPts val="1200"/>
              </a:spcBef>
              <a:spcAft>
                <a:spcPts val="0"/>
              </a:spcAft>
              <a:buSzPts val="1400"/>
              <a:buChar char="○"/>
            </a:pPr>
            <a:r>
              <a:rPr lang="en"/>
              <a:t>Has the ability to audit both the access point and the wireless clients connected to it</a:t>
            </a:r>
            <a:endParaRPr/>
          </a:p>
          <a:p>
            <a:pPr indent="0" lvl="0" marL="0">
              <a:spcBef>
                <a:spcPts val="1200"/>
              </a:spcBef>
              <a:spcAft>
                <a:spcPts val="1200"/>
              </a:spcAft>
              <a:buNone/>
            </a:pPr>
            <a:r>
              <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Lato"/>
              <a:buChar char="●"/>
            </a:pPr>
            <a:r>
              <a:rPr lang="en"/>
              <a:t>When you or a </a:t>
            </a:r>
            <a:r>
              <a:rPr lang="en"/>
              <a:t>business</a:t>
            </a:r>
            <a:r>
              <a:rPr lang="en"/>
              <a:t> have a wireless network auditing is needed to verify integrity and wireless exposure of the network</a:t>
            </a:r>
            <a:endParaRPr/>
          </a:p>
          <a:p>
            <a:pPr indent="-317500" lvl="1" marL="914400" marR="0" rtl="0" algn="l">
              <a:lnSpc>
                <a:spcPct val="115000"/>
              </a:lnSpc>
              <a:spcBef>
                <a:spcPts val="0"/>
              </a:spcBef>
              <a:spcAft>
                <a:spcPts val="0"/>
              </a:spcAft>
              <a:buSzPts val="1400"/>
              <a:buChar char="○"/>
            </a:pPr>
            <a:r>
              <a:rPr lang="en"/>
              <a:t>Compatible with OSSTMM-based security test</a:t>
            </a:r>
            <a:endParaRPr/>
          </a:p>
          <a:p>
            <a:pPr indent="-342900" lvl="0" marL="457200" marR="0" rtl="0" algn="l">
              <a:lnSpc>
                <a:spcPct val="115000"/>
              </a:lnSpc>
              <a:spcBef>
                <a:spcPts val="0"/>
              </a:spcBef>
              <a:spcAft>
                <a:spcPts val="0"/>
              </a:spcAft>
              <a:buSzPts val="1800"/>
              <a:buChar char="●"/>
            </a:pPr>
            <a:r>
              <a:rPr lang="en"/>
              <a:t>Attackers don’t need to keep in mind wireless policies</a:t>
            </a:r>
            <a:endParaRPr/>
          </a:p>
          <a:p>
            <a:pPr indent="-317500" lvl="1" marL="914400" marR="0" rtl="0" algn="l">
              <a:lnSpc>
                <a:spcPct val="115000"/>
              </a:lnSpc>
              <a:spcBef>
                <a:spcPts val="0"/>
              </a:spcBef>
              <a:spcAft>
                <a:spcPts val="0"/>
              </a:spcAft>
              <a:buSzPts val="1400"/>
              <a:buChar char="○"/>
            </a:pPr>
            <a:r>
              <a:rPr lang="en"/>
              <a:t>Auditors and white-hat hackers do</a:t>
            </a:r>
            <a:endParaRPr/>
          </a:p>
        </p:txBody>
      </p:sp>
      <p:sp>
        <p:nvSpPr>
          <p:cNvPr id="244" name="Shape 24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Keep in mind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Auditing Wireless Policies</a:t>
            </a:r>
            <a:endParaRPr/>
          </a:p>
        </p:txBody>
      </p:sp>
      <p:sp>
        <p:nvSpPr>
          <p:cNvPr id="250" name="Shape 25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a:spcBef>
                <a:spcPts val="0"/>
              </a:spcBef>
              <a:spcAft>
                <a:spcPts val="0"/>
              </a:spcAft>
              <a:buSzPts val="1800"/>
              <a:buChar char="●"/>
            </a:pPr>
            <a:r>
              <a:rPr lang="en"/>
              <a:t>A security policy is critical for managing a companies security</a:t>
            </a:r>
            <a:endParaRPr/>
          </a:p>
          <a:p>
            <a:pPr indent="-317500" lvl="1" marL="914400">
              <a:spcBef>
                <a:spcPts val="0"/>
              </a:spcBef>
              <a:spcAft>
                <a:spcPts val="0"/>
              </a:spcAft>
              <a:buSzPts val="1400"/>
              <a:buChar char="○"/>
            </a:pPr>
            <a:r>
              <a:rPr lang="en"/>
              <a:t>Often the most neglected area of an organizations</a:t>
            </a:r>
            <a:endParaRPr/>
          </a:p>
          <a:p>
            <a:pPr indent="-342900" lvl="0" marL="457200">
              <a:spcBef>
                <a:spcPts val="0"/>
              </a:spcBef>
              <a:spcAft>
                <a:spcPts val="0"/>
              </a:spcAft>
              <a:buSzPts val="1800"/>
              <a:buChar char="●"/>
            </a:pPr>
            <a:r>
              <a:rPr lang="en"/>
              <a:t>Some companies </a:t>
            </a:r>
            <a:r>
              <a:rPr lang="en"/>
              <a:t>believe</a:t>
            </a:r>
            <a:r>
              <a:rPr lang="en"/>
              <a:t> they don't need one if they don't have a wireless network, wrong</a:t>
            </a:r>
            <a:endParaRPr/>
          </a:p>
          <a:p>
            <a:pPr indent="-342900" lvl="0" marL="457200">
              <a:spcBef>
                <a:spcPts val="0"/>
              </a:spcBef>
              <a:spcAft>
                <a:spcPts val="0"/>
              </a:spcAft>
              <a:buSzPts val="1800"/>
              <a:buChar char="●"/>
            </a:pPr>
            <a:r>
              <a:rPr lang="en"/>
              <a:t>Users that plug rogue AP device can create wireless networks that act as the companies network</a:t>
            </a:r>
            <a:endParaRPr/>
          </a:p>
          <a:p>
            <a:pPr indent="-317500" lvl="1" marL="914400" rtl="0">
              <a:spcBef>
                <a:spcPts val="0"/>
              </a:spcBef>
              <a:spcAft>
                <a:spcPts val="0"/>
              </a:spcAft>
              <a:buSzPts val="1400"/>
              <a:buChar char="○"/>
            </a:pPr>
            <a:r>
              <a:rPr lang="en"/>
              <a:t>Can fool users and cause damage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Auditing Wireless Policies</a:t>
            </a:r>
            <a:endParaRPr/>
          </a:p>
        </p:txBody>
      </p:sp>
      <p:sp>
        <p:nvSpPr>
          <p:cNvPr id="256" name="Shape 25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Other non-AP devices may be introduced that would require an wireless </a:t>
            </a:r>
            <a:r>
              <a:rPr lang="en"/>
              <a:t>security</a:t>
            </a:r>
            <a:r>
              <a:rPr lang="en"/>
              <a:t> policy, ex.</a:t>
            </a:r>
            <a:endParaRPr/>
          </a:p>
          <a:p>
            <a:pPr indent="-317500" lvl="1" marL="914400" rtl="0">
              <a:spcBef>
                <a:spcPts val="0"/>
              </a:spcBef>
              <a:spcAft>
                <a:spcPts val="0"/>
              </a:spcAft>
              <a:buSzPts val="1400"/>
              <a:buChar char="○"/>
            </a:pPr>
            <a:r>
              <a:rPr lang="en"/>
              <a:t>wireless-enabled laptops</a:t>
            </a:r>
            <a:endParaRPr/>
          </a:p>
          <a:p>
            <a:pPr indent="-317500" lvl="1" marL="914400" rtl="0">
              <a:spcBef>
                <a:spcPts val="0"/>
              </a:spcBef>
              <a:spcAft>
                <a:spcPts val="0"/>
              </a:spcAft>
              <a:buSzPts val="1400"/>
              <a:buChar char="○"/>
            </a:pPr>
            <a:r>
              <a:rPr lang="en"/>
              <a:t>PDAs</a:t>
            </a:r>
            <a:endParaRPr/>
          </a:p>
          <a:p>
            <a:pPr indent="-317500" lvl="1" marL="914400" rtl="0">
              <a:spcBef>
                <a:spcPts val="0"/>
              </a:spcBef>
              <a:spcAft>
                <a:spcPts val="0"/>
              </a:spcAft>
              <a:buSzPts val="1400"/>
              <a:buChar char="○"/>
            </a:pPr>
            <a:r>
              <a:rPr lang="en"/>
              <a:t>handphones</a:t>
            </a:r>
            <a:endParaRPr/>
          </a:p>
          <a:p>
            <a:pPr indent="-342900" lvl="0" marL="457200" rtl="0">
              <a:spcBef>
                <a:spcPts val="0"/>
              </a:spcBef>
              <a:spcAft>
                <a:spcPts val="0"/>
              </a:spcAft>
              <a:buSzPts val="1800"/>
              <a:buChar char="●"/>
            </a:pPr>
            <a:r>
              <a:rPr lang="en"/>
              <a:t>Some users may bring their own devices creating hotspots and cause </a:t>
            </a:r>
            <a:r>
              <a:rPr lang="en"/>
              <a:t>security</a:t>
            </a:r>
            <a:r>
              <a:rPr lang="en"/>
              <a:t> holes in a network with no security policy</a:t>
            </a:r>
            <a:endParaRPr/>
          </a:p>
          <a:p>
            <a:pPr indent="-342900" lvl="0" marL="457200" rtl="0">
              <a:spcBef>
                <a:spcPts val="0"/>
              </a:spcBef>
              <a:spcAft>
                <a:spcPts val="0"/>
              </a:spcAft>
              <a:buSzPts val="1800"/>
              <a:buChar char="●"/>
            </a:pPr>
            <a:r>
              <a:rPr lang="en"/>
              <a:t>Auditing is required to enforce rules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Auditing Wireless Policies</a:t>
            </a:r>
            <a:endParaRPr/>
          </a:p>
        </p:txBody>
      </p:sp>
      <p:sp>
        <p:nvSpPr>
          <p:cNvPr id="262" name="Shape 262"/>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Auditing policy should expand into:</a:t>
            </a:r>
            <a:endParaRPr/>
          </a:p>
          <a:p>
            <a:pPr indent="-317500" lvl="1" marL="914400" rtl="0">
              <a:spcBef>
                <a:spcPts val="0"/>
              </a:spcBef>
              <a:spcAft>
                <a:spcPts val="0"/>
              </a:spcAft>
              <a:buSzPts val="1400"/>
              <a:buChar char="○"/>
            </a:pPr>
            <a:r>
              <a:rPr lang="en"/>
              <a:t>Access policy</a:t>
            </a:r>
            <a:endParaRPr/>
          </a:p>
          <a:p>
            <a:pPr indent="-317500" lvl="1" marL="914400" rtl="0">
              <a:spcBef>
                <a:spcPts val="0"/>
              </a:spcBef>
              <a:spcAft>
                <a:spcPts val="0"/>
              </a:spcAft>
              <a:buSzPts val="1400"/>
              <a:buChar char="○"/>
            </a:pPr>
            <a:r>
              <a:rPr lang="en"/>
              <a:t>Authentication policy</a:t>
            </a:r>
            <a:endParaRPr/>
          </a:p>
          <a:p>
            <a:pPr indent="-317500" lvl="1" marL="914400" rtl="0">
              <a:spcBef>
                <a:spcPts val="0"/>
              </a:spcBef>
              <a:spcAft>
                <a:spcPts val="0"/>
              </a:spcAft>
              <a:buSzPts val="1400"/>
              <a:buChar char="○"/>
            </a:pPr>
            <a:r>
              <a:rPr lang="en"/>
              <a:t>Accountability policy</a:t>
            </a:r>
            <a:endParaRPr/>
          </a:p>
          <a:p>
            <a:pPr indent="-317500" lvl="1" marL="914400" rtl="0">
              <a:spcBef>
                <a:spcPts val="0"/>
              </a:spcBef>
              <a:spcAft>
                <a:spcPts val="0"/>
              </a:spcAft>
              <a:buSzPts val="1400"/>
              <a:buChar char="○"/>
            </a:pPr>
            <a:r>
              <a:rPr lang="en"/>
              <a:t>Availability</a:t>
            </a:r>
            <a:endParaRPr/>
          </a:p>
          <a:p>
            <a:pPr indent="-317500" lvl="1" marL="914400" rtl="0">
              <a:spcBef>
                <a:spcPts val="0"/>
              </a:spcBef>
              <a:spcAft>
                <a:spcPts val="0"/>
              </a:spcAft>
              <a:buSzPts val="1400"/>
              <a:buChar char="○"/>
            </a:pPr>
            <a:r>
              <a:rPr lang="en"/>
              <a:t>System and network maintenance policy</a:t>
            </a:r>
            <a:endParaRPr/>
          </a:p>
          <a:p>
            <a:pPr indent="-317500" lvl="1" marL="914400" rtl="0">
              <a:spcBef>
                <a:spcPts val="0"/>
              </a:spcBef>
              <a:spcAft>
                <a:spcPts val="0"/>
              </a:spcAft>
              <a:buSzPts val="1400"/>
              <a:buChar char="○"/>
            </a:pPr>
            <a:r>
              <a:rPr lang="en"/>
              <a:t>Acquisition guidelines</a:t>
            </a:r>
            <a:endParaRPr/>
          </a:p>
          <a:p>
            <a:pPr indent="-317500" lvl="1" marL="914400" rtl="0">
              <a:spcBef>
                <a:spcPts val="0"/>
              </a:spcBef>
              <a:spcAft>
                <a:spcPts val="0"/>
              </a:spcAft>
              <a:buSzPts val="1400"/>
              <a:buChar char="○"/>
            </a:pPr>
            <a:r>
              <a:rPr lang="en"/>
              <a:t>Violations reporting</a:t>
            </a:r>
            <a:endParaRPr/>
          </a:p>
          <a:p>
            <a:pPr indent="-317500" lvl="1" marL="914400" rtl="0">
              <a:spcBef>
                <a:spcPts val="0"/>
              </a:spcBef>
              <a:spcAft>
                <a:spcPts val="0"/>
              </a:spcAft>
              <a:buSzPts val="1400"/>
              <a:buChar char="○"/>
            </a:pPr>
            <a:r>
              <a:rPr lang="en"/>
              <a:t>Audit policy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Assembling a Linux-based Auditing/Hacking Platform</a:t>
            </a:r>
            <a:endParaRPr/>
          </a:p>
        </p:txBody>
      </p:sp>
      <p:sp>
        <p:nvSpPr>
          <p:cNvPr id="268" name="Shape 26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Common software and hardware:</a:t>
            </a:r>
            <a:endParaRPr/>
          </a:p>
          <a:p>
            <a:pPr indent="-317500" lvl="1" marL="914400" rtl="0">
              <a:spcBef>
                <a:spcPts val="0"/>
              </a:spcBef>
              <a:spcAft>
                <a:spcPts val="0"/>
              </a:spcAft>
              <a:buSzPts val="1400"/>
              <a:buChar char="○"/>
            </a:pPr>
            <a:r>
              <a:rPr lang="en"/>
              <a:t>Wireless Sniffers</a:t>
            </a:r>
            <a:endParaRPr/>
          </a:p>
          <a:p>
            <a:pPr indent="-317500" lvl="1" marL="914400" rtl="0">
              <a:spcBef>
                <a:spcPts val="0"/>
              </a:spcBef>
              <a:spcAft>
                <a:spcPts val="0"/>
              </a:spcAft>
              <a:buSzPts val="1400"/>
              <a:buChar char="○"/>
            </a:pPr>
            <a:r>
              <a:rPr lang="en"/>
              <a:t>Wireless Frame Injectors</a:t>
            </a:r>
            <a:endParaRPr/>
          </a:p>
          <a:p>
            <a:pPr indent="-317500" lvl="1" marL="914400" rtl="0">
              <a:spcBef>
                <a:spcPts val="0"/>
              </a:spcBef>
              <a:spcAft>
                <a:spcPts val="0"/>
              </a:spcAft>
              <a:buSzPts val="1400"/>
              <a:buChar char="○"/>
            </a:pPr>
            <a:r>
              <a:rPr lang="en"/>
              <a:t>WEP/WPA-PSK Crackers</a:t>
            </a:r>
            <a:endParaRPr/>
          </a:p>
          <a:p>
            <a:pPr indent="-317500" lvl="1" marL="914400" rtl="0">
              <a:spcBef>
                <a:spcPts val="0"/>
              </a:spcBef>
              <a:spcAft>
                <a:spcPts val="0"/>
              </a:spcAft>
              <a:buSzPts val="1400"/>
              <a:buChar char="○"/>
            </a:pPr>
            <a:r>
              <a:rPr lang="en"/>
              <a:t>Wireless MITM</a:t>
            </a:r>
            <a:endParaRPr/>
          </a:p>
          <a:p>
            <a:pPr indent="-317500" lvl="1" marL="914400" rtl="0">
              <a:spcBef>
                <a:spcPts val="0"/>
              </a:spcBef>
              <a:spcAft>
                <a:spcPts val="0"/>
              </a:spcAft>
              <a:buSzPts val="1400"/>
              <a:buChar char="○"/>
            </a:pPr>
            <a:r>
              <a:rPr lang="en"/>
              <a:t>Wireless Client Auditing</a:t>
            </a:r>
            <a:endParaRPr/>
          </a:p>
          <a:p>
            <a:pPr indent="-317500" lvl="1" marL="914400" rtl="0">
              <a:spcBef>
                <a:spcPts val="0"/>
              </a:spcBef>
              <a:spcAft>
                <a:spcPts val="0"/>
              </a:spcAft>
              <a:buSzPts val="1400"/>
              <a:buChar char="○"/>
            </a:pPr>
            <a:r>
              <a:rPr lang="en"/>
              <a:t>Wireless Fuzzers</a:t>
            </a:r>
            <a:endParaRPr/>
          </a:p>
          <a:p>
            <a:pPr indent="-317500" lvl="1" marL="914400" rtl="0">
              <a:spcBef>
                <a:spcPts val="0"/>
              </a:spcBef>
              <a:spcAft>
                <a:spcPts val="0"/>
              </a:spcAft>
              <a:buSzPts val="1400"/>
              <a:buChar char="○"/>
            </a:pPr>
            <a:r>
              <a:rPr lang="en"/>
              <a:t>Wireless Fingerprinting</a:t>
            </a:r>
            <a:endParaRPr/>
          </a:p>
          <a:p>
            <a:pPr indent="-317500" lvl="1" marL="914400" rtl="0">
              <a:spcBef>
                <a:spcPts val="0"/>
              </a:spcBef>
              <a:spcAft>
                <a:spcPts val="0"/>
              </a:spcAft>
              <a:buSzPts val="1400"/>
              <a:buChar char="○"/>
            </a:pPr>
            <a:r>
              <a:rPr lang="en"/>
              <a:t>Specialized Wireless Auditing LiveCD Toolkit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Wireless Sniffers</a:t>
            </a:r>
            <a:endParaRPr/>
          </a:p>
        </p:txBody>
      </p:sp>
      <p:sp>
        <p:nvSpPr>
          <p:cNvPr id="274" name="Shape 27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Come under two categories</a:t>
            </a:r>
            <a:endParaRPr/>
          </a:p>
          <a:p>
            <a:pPr indent="-317500" lvl="1" marL="914400" rtl="0">
              <a:spcBef>
                <a:spcPts val="0"/>
              </a:spcBef>
              <a:spcAft>
                <a:spcPts val="0"/>
              </a:spcAft>
              <a:buSzPts val="1400"/>
              <a:buChar char="○"/>
            </a:pPr>
            <a:r>
              <a:rPr lang="en"/>
              <a:t>Passive Sniffer</a:t>
            </a:r>
            <a:endParaRPr/>
          </a:p>
          <a:p>
            <a:pPr indent="-317500" lvl="2" marL="1371600" rtl="0">
              <a:spcBef>
                <a:spcPts val="0"/>
              </a:spcBef>
              <a:spcAft>
                <a:spcPts val="0"/>
              </a:spcAft>
              <a:buSzPts val="1400"/>
              <a:buChar char="■"/>
            </a:pPr>
            <a:r>
              <a:rPr lang="en"/>
              <a:t>Does not send any kind of data to WNIC</a:t>
            </a:r>
            <a:endParaRPr/>
          </a:p>
          <a:p>
            <a:pPr indent="-317500" lvl="2" marL="1371600" rtl="0">
              <a:spcBef>
                <a:spcPts val="0"/>
              </a:spcBef>
              <a:spcAft>
                <a:spcPts val="0"/>
              </a:spcAft>
              <a:buSzPts val="1400"/>
              <a:buChar char="■"/>
            </a:pPr>
            <a:r>
              <a:rPr lang="en"/>
              <a:t>Picks-up wireless frames when WNIC is broadcasting in RFMON mode</a:t>
            </a:r>
            <a:endParaRPr/>
          </a:p>
          <a:p>
            <a:pPr indent="-317500" lvl="1" marL="914400" rtl="0">
              <a:spcBef>
                <a:spcPts val="0"/>
              </a:spcBef>
              <a:spcAft>
                <a:spcPts val="0"/>
              </a:spcAft>
              <a:buSzPts val="1400"/>
              <a:buChar char="○"/>
            </a:pPr>
            <a:r>
              <a:rPr lang="en"/>
              <a:t>Probing Sniffer</a:t>
            </a:r>
            <a:endParaRPr/>
          </a:p>
          <a:p>
            <a:pPr indent="-317500" lvl="2" marL="1371600" rtl="0">
              <a:spcBef>
                <a:spcPts val="0"/>
              </a:spcBef>
              <a:spcAft>
                <a:spcPts val="0"/>
              </a:spcAft>
              <a:buSzPts val="1400"/>
              <a:buChar char="■"/>
            </a:pPr>
            <a:r>
              <a:rPr lang="en"/>
              <a:t>Sends our data to WNIC in probe request</a:t>
            </a:r>
            <a:endParaRPr/>
          </a:p>
          <a:p>
            <a:pPr indent="-317500" lvl="2" marL="1371600" rtl="0">
              <a:spcBef>
                <a:spcPts val="0"/>
              </a:spcBef>
              <a:spcAft>
                <a:spcPts val="0"/>
              </a:spcAft>
              <a:buSzPts val="1400"/>
              <a:buChar char="■"/>
            </a:pPr>
            <a:r>
              <a:rPr lang="en"/>
              <a:t>Used when trying to find out APs in area</a:t>
            </a:r>
            <a:endParaRPr/>
          </a:p>
          <a:p>
            <a:pPr indent="-317500" lvl="2" marL="1371600" rtl="0">
              <a:spcBef>
                <a:spcPts val="0"/>
              </a:spcBef>
              <a:spcAft>
                <a:spcPts val="0"/>
              </a:spcAft>
              <a:buSzPts val="1400"/>
              <a:buChar char="■"/>
            </a:pPr>
            <a:r>
              <a:rPr lang="en"/>
              <a:t>Needed when you need to find out information about AP</a:t>
            </a:r>
            <a:endParaRPr/>
          </a:p>
          <a:p>
            <a:pPr indent="-342900" lvl="0" marL="457200" rtl="0">
              <a:spcBef>
                <a:spcPts val="0"/>
              </a:spcBef>
              <a:spcAft>
                <a:spcPts val="0"/>
              </a:spcAft>
              <a:buSzPts val="1800"/>
              <a:buChar char="●"/>
            </a:pPr>
            <a:r>
              <a:rPr lang="en"/>
              <a:t>Common wireless sniffers on Linux include</a:t>
            </a:r>
            <a:endParaRPr/>
          </a:p>
          <a:p>
            <a:pPr indent="-317500" lvl="1" marL="914400" rtl="0">
              <a:spcBef>
                <a:spcPts val="0"/>
              </a:spcBef>
              <a:spcAft>
                <a:spcPts val="0"/>
              </a:spcAft>
              <a:buSzPts val="1400"/>
              <a:buChar char="○"/>
            </a:pPr>
            <a:r>
              <a:rPr b="1" lang="en"/>
              <a:t>Kismet</a:t>
            </a:r>
            <a:r>
              <a:rPr lang="en"/>
              <a:t>, </a:t>
            </a:r>
            <a:r>
              <a:rPr b="1" lang="en"/>
              <a:t>Airodump-ng</a:t>
            </a:r>
            <a:r>
              <a:rPr lang="en"/>
              <a:t>, and </a:t>
            </a:r>
            <a:r>
              <a:rPr b="1" lang="en"/>
              <a:t>Prismstumbler</a:t>
            </a:r>
            <a:endParaRPr b="1"/>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Wireless Frame Injectors</a:t>
            </a:r>
            <a:endParaRPr/>
          </a:p>
        </p:txBody>
      </p:sp>
      <p:sp>
        <p:nvSpPr>
          <p:cNvPr id="280" name="Shape 28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Allows an attacker to customize frames to cause </a:t>
            </a:r>
            <a:r>
              <a:rPr lang="en"/>
              <a:t>dissociation</a:t>
            </a:r>
            <a:r>
              <a:rPr lang="en"/>
              <a:t> from the network</a:t>
            </a:r>
            <a:endParaRPr/>
          </a:p>
          <a:p>
            <a:pPr indent="-342900" lvl="0" marL="457200" rtl="0">
              <a:spcBef>
                <a:spcPts val="0"/>
              </a:spcBef>
              <a:spcAft>
                <a:spcPts val="0"/>
              </a:spcAft>
              <a:buSzPts val="1800"/>
              <a:buChar char="●"/>
            </a:pPr>
            <a:r>
              <a:rPr lang="en"/>
              <a:t>Creates frames that can be used in any situation with 802.11</a:t>
            </a:r>
            <a:endParaRPr/>
          </a:p>
          <a:p>
            <a:pPr indent="-342900" lvl="0" marL="457200" rtl="0">
              <a:spcBef>
                <a:spcPts val="0"/>
              </a:spcBef>
              <a:spcAft>
                <a:spcPts val="0"/>
              </a:spcAft>
              <a:buSzPts val="1800"/>
              <a:buChar char="●"/>
            </a:pPr>
            <a:r>
              <a:rPr lang="en"/>
              <a:t>Can fool users into thinking they are </a:t>
            </a:r>
            <a:r>
              <a:rPr lang="en"/>
              <a:t>accessing</a:t>
            </a:r>
            <a:r>
              <a:rPr lang="en"/>
              <a:t> a </a:t>
            </a:r>
            <a:r>
              <a:rPr lang="en"/>
              <a:t>legitimate</a:t>
            </a:r>
            <a:r>
              <a:rPr lang="en"/>
              <a:t> access point</a:t>
            </a:r>
            <a:endParaRPr/>
          </a:p>
          <a:p>
            <a:pPr indent="-342900" lvl="0" marL="457200" rtl="0">
              <a:spcBef>
                <a:spcPts val="0"/>
              </a:spcBef>
              <a:spcAft>
                <a:spcPts val="0"/>
              </a:spcAft>
              <a:buSzPts val="1800"/>
              <a:buChar char="●"/>
            </a:pPr>
            <a:r>
              <a:rPr lang="en"/>
              <a:t>Used in with frame analysis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WEP/WPA-PSK Crackers</a:t>
            </a:r>
            <a:endParaRPr/>
          </a:p>
        </p:txBody>
      </p:sp>
      <p:sp>
        <p:nvSpPr>
          <p:cNvPr id="286" name="Shape 28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Tools used to crack WEP and WPA-PSK encryption</a:t>
            </a:r>
            <a:endParaRPr/>
          </a:p>
          <a:p>
            <a:pPr indent="-342900" lvl="0" marL="457200" rtl="0">
              <a:spcBef>
                <a:spcPts val="0"/>
              </a:spcBef>
              <a:spcAft>
                <a:spcPts val="0"/>
              </a:spcAft>
              <a:buSzPts val="1800"/>
              <a:buChar char="●"/>
            </a:pPr>
            <a:r>
              <a:rPr lang="en"/>
              <a:t>WEP Attack</a:t>
            </a:r>
            <a:endParaRPr/>
          </a:p>
          <a:p>
            <a:pPr indent="-317500" lvl="1" marL="914400" rtl="0">
              <a:spcBef>
                <a:spcPts val="0"/>
              </a:spcBef>
              <a:spcAft>
                <a:spcPts val="0"/>
              </a:spcAft>
              <a:buSzPts val="1400"/>
              <a:buChar char="○"/>
            </a:pPr>
            <a:r>
              <a:rPr lang="en"/>
              <a:t>Attack happens by capturing enough WEP encrypted data frames so tools can find a pattern</a:t>
            </a:r>
            <a:endParaRPr/>
          </a:p>
          <a:p>
            <a:pPr indent="-342900" lvl="0" marL="457200" rtl="0">
              <a:spcBef>
                <a:spcPts val="0"/>
              </a:spcBef>
              <a:spcAft>
                <a:spcPts val="0"/>
              </a:spcAft>
              <a:buSzPts val="1800"/>
              <a:buChar char="●"/>
            </a:pPr>
            <a:r>
              <a:rPr lang="en"/>
              <a:t>WPA-PSK Attack</a:t>
            </a:r>
            <a:endParaRPr/>
          </a:p>
          <a:p>
            <a:pPr indent="-317500" lvl="1" marL="914400" rtl="0">
              <a:spcBef>
                <a:spcPts val="0"/>
              </a:spcBef>
              <a:spcAft>
                <a:spcPts val="0"/>
              </a:spcAft>
              <a:buSzPts val="1400"/>
              <a:buChar char="○"/>
            </a:pPr>
            <a:r>
              <a:rPr lang="en"/>
              <a:t>Uses </a:t>
            </a:r>
            <a:r>
              <a:rPr lang="en"/>
              <a:t>Password-Based Key Derivation Function v2.0 (</a:t>
            </a:r>
            <a:r>
              <a:rPr lang="en"/>
              <a:t>PBKDF2)  math formula to break encryption</a:t>
            </a:r>
            <a:endParaRPr/>
          </a:p>
          <a:p>
            <a:pPr indent="-342900" lvl="0" marL="457200" rtl="0">
              <a:spcBef>
                <a:spcPts val="0"/>
              </a:spcBef>
              <a:spcAft>
                <a:spcPts val="0"/>
              </a:spcAft>
              <a:buSzPts val="1800"/>
              <a:buChar char="●"/>
            </a:pPr>
            <a:r>
              <a:rPr lang="en"/>
              <a:t>Tools include</a:t>
            </a:r>
            <a:endParaRPr/>
          </a:p>
          <a:p>
            <a:pPr indent="-317500" lvl="1" marL="914400" rtl="0">
              <a:spcBef>
                <a:spcPts val="0"/>
              </a:spcBef>
              <a:spcAft>
                <a:spcPts val="0"/>
              </a:spcAft>
              <a:buSzPts val="1400"/>
              <a:buChar char="○"/>
            </a:pPr>
            <a:r>
              <a:rPr b="1" lang="en"/>
              <a:t>WEPCrack</a:t>
            </a:r>
            <a:r>
              <a:rPr lang="en"/>
              <a:t>, </a:t>
            </a:r>
            <a:r>
              <a:rPr b="1" lang="en"/>
              <a:t>Airsnort</a:t>
            </a:r>
            <a:r>
              <a:rPr lang="en"/>
              <a:t>, </a:t>
            </a:r>
            <a:r>
              <a:rPr b="1" lang="en"/>
              <a:t>Aircrack-ptw</a:t>
            </a:r>
            <a:r>
              <a:rPr lang="en"/>
              <a:t>, and </a:t>
            </a:r>
            <a:r>
              <a:rPr b="1" lang="en"/>
              <a:t>Aircrack-ng</a:t>
            </a:r>
            <a:endParaRPr b="1"/>
          </a:p>
          <a:p>
            <a:pPr indent="-317500" lvl="1" marL="914400" rtl="0">
              <a:spcBef>
                <a:spcPts val="0"/>
              </a:spcBef>
              <a:spcAft>
                <a:spcPts val="0"/>
              </a:spcAft>
              <a:buSzPts val="1400"/>
              <a:buChar char="○"/>
            </a:pPr>
            <a:r>
              <a:rPr b="1" lang="en"/>
              <a:t>Cowpatty</a:t>
            </a:r>
            <a:r>
              <a:rPr lang="en"/>
              <a:t>, </a:t>
            </a:r>
            <a:r>
              <a:rPr b="1" lang="en"/>
              <a:t>Aircrack-ng v0.7</a:t>
            </a:r>
            <a:r>
              <a:rPr lang="en"/>
              <a:t> (For WPA-PSK)</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Wireless MITM</a:t>
            </a:r>
            <a:endParaRPr/>
          </a:p>
        </p:txBody>
      </p:sp>
      <p:sp>
        <p:nvSpPr>
          <p:cNvPr id="292" name="Shape 292"/>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A tool that establishes a man-in-the-middle attack </a:t>
            </a:r>
            <a:endParaRPr/>
          </a:p>
          <a:p>
            <a:pPr indent="-342900" lvl="0" marL="457200" rtl="0">
              <a:spcBef>
                <a:spcPts val="0"/>
              </a:spcBef>
              <a:spcAft>
                <a:spcPts val="0"/>
              </a:spcAft>
              <a:buSzPts val="1800"/>
              <a:buChar char="●"/>
            </a:pPr>
            <a:r>
              <a:rPr lang="en"/>
              <a:t>Sets up the wireless chipset to master mode </a:t>
            </a:r>
            <a:endParaRPr/>
          </a:p>
          <a:p>
            <a:pPr indent="-342900" lvl="0" marL="457200" rtl="0">
              <a:spcBef>
                <a:spcPts val="0"/>
              </a:spcBef>
              <a:spcAft>
                <a:spcPts val="0"/>
              </a:spcAft>
              <a:buSzPts val="1800"/>
              <a:buChar char="●"/>
            </a:pPr>
            <a:r>
              <a:rPr lang="en"/>
              <a:t>Forms a DHCP server, an HTTP server, and a DNS server on the attackers computer so that the clients think they are accessing a </a:t>
            </a:r>
            <a:r>
              <a:rPr lang="en"/>
              <a:t>legitimate</a:t>
            </a:r>
            <a:r>
              <a:rPr lang="en"/>
              <a:t> AP</a:t>
            </a:r>
            <a:endParaRPr/>
          </a:p>
          <a:p>
            <a:pPr indent="-342900" lvl="0" marL="457200" rtl="0">
              <a:spcBef>
                <a:spcPts val="0"/>
              </a:spcBef>
              <a:spcAft>
                <a:spcPts val="0"/>
              </a:spcAft>
              <a:buSzPts val="1800"/>
              <a:buChar char="●"/>
            </a:pPr>
            <a:r>
              <a:rPr lang="en"/>
              <a:t>Directs traffic through to a </a:t>
            </a:r>
            <a:r>
              <a:rPr lang="en"/>
              <a:t>legitimate</a:t>
            </a:r>
            <a:r>
              <a:rPr lang="en"/>
              <a:t> network, but the attacker </a:t>
            </a:r>
            <a:r>
              <a:rPr lang="en"/>
              <a:t>simultaneously</a:t>
            </a:r>
            <a:r>
              <a:rPr lang="en"/>
              <a:t> sniffs all of their data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Wireless Client Auditing</a:t>
            </a:r>
            <a:endParaRPr/>
          </a:p>
        </p:txBody>
      </p:sp>
      <p:sp>
        <p:nvSpPr>
          <p:cNvPr id="298" name="Shape 29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Many devices that have WNIC (laptops, phones, etc..) have wireless chipsets that are left on</a:t>
            </a:r>
            <a:endParaRPr/>
          </a:p>
          <a:p>
            <a:pPr indent="-317500" lvl="1" marL="914400" rtl="0">
              <a:spcBef>
                <a:spcPts val="0"/>
              </a:spcBef>
              <a:spcAft>
                <a:spcPts val="0"/>
              </a:spcAft>
              <a:buSzPts val="1400"/>
              <a:buChar char="○"/>
            </a:pPr>
            <a:r>
              <a:rPr lang="en"/>
              <a:t>Attackers can use tools to trick client device into connecting to them</a:t>
            </a:r>
            <a:endParaRPr/>
          </a:p>
          <a:p>
            <a:pPr indent="-317500" lvl="1" marL="914400" rtl="0">
              <a:spcBef>
                <a:spcPts val="0"/>
              </a:spcBef>
              <a:spcAft>
                <a:spcPts val="0"/>
              </a:spcAft>
              <a:buSzPts val="1400"/>
              <a:buChar char="○"/>
            </a:pPr>
            <a:r>
              <a:rPr lang="en"/>
              <a:t>Assuming the client is connected to the wired network as well the Attacker now uses the established wireless network to the client device to bridge them to the connected wired network</a:t>
            </a:r>
            <a:endParaRPr/>
          </a:p>
          <a:p>
            <a:pPr indent="-342900" lvl="0" marL="457200" rtl="0">
              <a:spcBef>
                <a:spcPts val="0"/>
              </a:spcBef>
              <a:spcAft>
                <a:spcPts val="0"/>
              </a:spcAft>
              <a:buSzPts val="1800"/>
              <a:buChar char="●"/>
            </a:pPr>
            <a:r>
              <a:rPr lang="en"/>
              <a:t>Tools:</a:t>
            </a:r>
            <a:endParaRPr/>
          </a:p>
          <a:p>
            <a:pPr indent="-317500" lvl="1" marL="914400" rtl="0">
              <a:spcBef>
                <a:spcPts val="0"/>
              </a:spcBef>
              <a:spcAft>
                <a:spcPts val="0"/>
              </a:spcAft>
              <a:buSzPts val="1400"/>
              <a:buChar char="○"/>
            </a:pPr>
            <a:r>
              <a:rPr b="1" lang="en"/>
              <a:t>Probemapper</a:t>
            </a:r>
            <a:r>
              <a:rPr lang="en"/>
              <a:t>, </a:t>
            </a:r>
            <a:r>
              <a:rPr b="1" lang="en"/>
              <a:t>Karma</a:t>
            </a:r>
            <a:r>
              <a:rPr lang="en"/>
              <a:t>, and </a:t>
            </a:r>
            <a:r>
              <a:rPr b="1" lang="en"/>
              <a:t>Hotspotter</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2400250" y="575950"/>
            <a:ext cx="6321600" cy="495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Wireless Setup - Linux Wireless Chipsets</a:t>
            </a:r>
            <a:endParaRPr sz="2400"/>
          </a:p>
        </p:txBody>
      </p:sp>
      <p:sp>
        <p:nvSpPr>
          <p:cNvPr id="91" name="Shape 91"/>
          <p:cNvSpPr txBox="1"/>
          <p:nvPr>
            <p:ph idx="1" type="body"/>
          </p:nvPr>
        </p:nvSpPr>
        <p:spPr>
          <a:xfrm>
            <a:off x="2410100" y="1170675"/>
            <a:ext cx="6321600" cy="3427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342900" lvl="0" marL="457200" rtl="0">
              <a:spcBef>
                <a:spcPts val="1200"/>
              </a:spcBef>
              <a:spcAft>
                <a:spcPts val="0"/>
              </a:spcAft>
              <a:buSzPts val="1800"/>
              <a:buChar char="●"/>
            </a:pPr>
            <a:r>
              <a:rPr lang="en"/>
              <a:t>Conexant PrismGT</a:t>
            </a:r>
            <a:endParaRPr/>
          </a:p>
          <a:p>
            <a:pPr indent="-317500" lvl="1" marL="914400" rtl="0">
              <a:spcBef>
                <a:spcPts val="1200"/>
              </a:spcBef>
              <a:spcAft>
                <a:spcPts val="0"/>
              </a:spcAft>
              <a:buSzPts val="1400"/>
              <a:buChar char="○"/>
            </a:pPr>
            <a:r>
              <a:rPr lang="en"/>
              <a:t>Allowed Linux users to gain full access of chipsets from Prism54</a:t>
            </a:r>
            <a:endParaRPr/>
          </a:p>
          <a:p>
            <a:pPr indent="-317500" lvl="1" marL="914400" rtl="0">
              <a:spcBef>
                <a:spcPts val="1200"/>
              </a:spcBef>
              <a:spcAft>
                <a:spcPts val="0"/>
              </a:spcAft>
              <a:buSzPts val="1400"/>
              <a:buChar char="○"/>
            </a:pPr>
            <a:r>
              <a:rPr lang="en"/>
              <a:t>Uses built in Wireless-Tools (ex. </a:t>
            </a:r>
            <a:r>
              <a:rPr b="1" lang="en"/>
              <a:t>iwconfig</a:t>
            </a:r>
            <a:r>
              <a:rPr lang="en"/>
              <a:t>, </a:t>
            </a:r>
            <a:r>
              <a:rPr b="1" lang="en"/>
              <a:t>iwpriv</a:t>
            </a:r>
            <a:r>
              <a:rPr lang="en"/>
              <a:t>, etc..)</a:t>
            </a:r>
            <a:endParaRPr/>
          </a:p>
          <a:p>
            <a:pPr indent="-317500" lvl="2" marL="1371600" rtl="0">
              <a:spcBef>
                <a:spcPts val="1200"/>
              </a:spcBef>
              <a:spcAft>
                <a:spcPts val="0"/>
              </a:spcAft>
              <a:buSzPts val="1400"/>
              <a:buChar char="■"/>
            </a:pPr>
            <a:r>
              <a:rPr lang="en"/>
              <a:t>As opposed to previous chipsets like the Atheros</a:t>
            </a:r>
            <a:endParaRPr/>
          </a:p>
          <a:p>
            <a:pPr indent="-317500" lvl="1" marL="914400" rtl="0">
              <a:spcBef>
                <a:spcPts val="1200"/>
              </a:spcBef>
              <a:spcAft>
                <a:spcPts val="0"/>
              </a:spcAft>
              <a:buSzPts val="1400"/>
              <a:buChar char="○"/>
            </a:pPr>
            <a:r>
              <a:rPr lang="en"/>
              <a:t>Uses a mix of FullMAC and SoftMAC Cards</a:t>
            </a:r>
            <a:endParaRPr/>
          </a:p>
          <a:p>
            <a:pPr indent="-317500" lvl="2" marL="1371600" rtl="0">
              <a:spcBef>
                <a:spcPts val="1200"/>
              </a:spcBef>
              <a:spcAft>
                <a:spcPts val="0"/>
              </a:spcAft>
              <a:buSzPts val="1400"/>
              <a:buChar char="■"/>
            </a:pPr>
            <a:r>
              <a:rPr lang="en"/>
              <a:t>FullMAC requires firmware to be loaded WNIC</a:t>
            </a:r>
            <a:endParaRPr/>
          </a:p>
          <a:p>
            <a:pPr indent="-317500" lvl="2" marL="1371600" rtl="0">
              <a:spcBef>
                <a:spcPts val="1200"/>
              </a:spcBef>
              <a:spcAft>
                <a:spcPts val="1200"/>
              </a:spcAft>
              <a:buSzPts val="1400"/>
              <a:buChar char="■"/>
            </a:pPr>
            <a:r>
              <a:rPr lang="en"/>
              <a:t>SoftMAC offload work done on firmware to host machine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T</a:t>
            </a:r>
            <a:r>
              <a:rPr lang="en"/>
              <a:t>ools that generate a series of wireless frames and throw them at wireless devices at a configurable speed and quantity</a:t>
            </a:r>
            <a:endParaRPr/>
          </a:p>
          <a:p>
            <a:pPr indent="-342900" lvl="0" marL="457200" rtl="0">
              <a:spcBef>
                <a:spcPts val="0"/>
              </a:spcBef>
              <a:spcAft>
                <a:spcPts val="0"/>
              </a:spcAft>
              <a:buSzPts val="1800"/>
              <a:buChar char="●"/>
            </a:pPr>
            <a:r>
              <a:rPr lang="en"/>
              <a:t>Used to test wireless drivers found in Linux Kernel</a:t>
            </a:r>
            <a:endParaRPr/>
          </a:p>
          <a:p>
            <a:pPr indent="-342900" lvl="0" marL="457200" rtl="0">
              <a:spcBef>
                <a:spcPts val="0"/>
              </a:spcBef>
              <a:spcAft>
                <a:spcPts val="0"/>
              </a:spcAft>
              <a:buSzPts val="1800"/>
              <a:buChar char="●"/>
            </a:pPr>
            <a:r>
              <a:rPr lang="en"/>
              <a:t>Tools:</a:t>
            </a:r>
            <a:endParaRPr/>
          </a:p>
          <a:p>
            <a:pPr indent="-317500" lvl="1" marL="914400" rtl="0">
              <a:spcBef>
                <a:spcPts val="0"/>
              </a:spcBef>
              <a:spcAft>
                <a:spcPts val="0"/>
              </a:spcAft>
              <a:buSzPts val="1400"/>
              <a:buChar char="○"/>
            </a:pPr>
            <a:r>
              <a:rPr b="1" lang="en"/>
              <a:t>Fuzz-e</a:t>
            </a:r>
            <a:r>
              <a:rPr lang="en"/>
              <a:t>, part of the Airbase package</a:t>
            </a:r>
            <a:endParaRPr/>
          </a:p>
        </p:txBody>
      </p:sp>
      <p:sp>
        <p:nvSpPr>
          <p:cNvPr id="304" name="Shape 30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Wireless Fuzzers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Shape 30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Wireless Fingerprinting</a:t>
            </a:r>
            <a:endParaRPr/>
          </a:p>
        </p:txBody>
      </p:sp>
      <p:sp>
        <p:nvSpPr>
          <p:cNvPr id="310" name="Shape 31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Tool used to </a:t>
            </a:r>
            <a:r>
              <a:rPr lang="en"/>
              <a:t>remotely</a:t>
            </a:r>
            <a:r>
              <a:rPr lang="en"/>
              <a:t> find make and model of WNIC</a:t>
            </a:r>
            <a:endParaRPr/>
          </a:p>
          <a:p>
            <a:pPr indent="-342900" lvl="0" marL="457200" rtl="0">
              <a:spcBef>
                <a:spcPts val="0"/>
              </a:spcBef>
              <a:spcAft>
                <a:spcPts val="0"/>
              </a:spcAft>
              <a:buSzPts val="1800"/>
              <a:buChar char="●"/>
            </a:pPr>
            <a:r>
              <a:rPr lang="en"/>
              <a:t>Traditionally</a:t>
            </a:r>
            <a:r>
              <a:rPr lang="en"/>
              <a:t> auditors attempt to guess make and model of wireless device by using the device’s MAC address</a:t>
            </a:r>
            <a:endParaRPr/>
          </a:p>
          <a:p>
            <a:pPr indent="-317500" lvl="1" marL="914400" rtl="0">
              <a:spcBef>
                <a:spcPts val="0"/>
              </a:spcBef>
              <a:spcAft>
                <a:spcPts val="0"/>
              </a:spcAft>
              <a:buSzPts val="1400"/>
              <a:buChar char="○"/>
            </a:pPr>
            <a:r>
              <a:rPr lang="en"/>
              <a:t>Unreliable since MAC can be spoofed</a:t>
            </a:r>
            <a:r>
              <a:rPr lang="en"/>
              <a:t> </a:t>
            </a:r>
            <a:endParaRPr/>
          </a:p>
          <a:p>
            <a:pPr indent="-342900" lvl="0" marL="457200" rtl="0">
              <a:spcBef>
                <a:spcPts val="0"/>
              </a:spcBef>
              <a:spcAft>
                <a:spcPts val="0"/>
              </a:spcAft>
              <a:buSzPts val="1800"/>
              <a:buChar char="●"/>
            </a:pPr>
            <a:r>
              <a:rPr lang="en"/>
              <a:t>Tools:</a:t>
            </a:r>
            <a:endParaRPr/>
          </a:p>
          <a:p>
            <a:pPr indent="-317500" lvl="1" marL="914400" rtl="0">
              <a:spcBef>
                <a:spcPts val="0"/>
              </a:spcBef>
              <a:spcAft>
                <a:spcPts val="0"/>
              </a:spcAft>
              <a:buSzPts val="1400"/>
              <a:buChar char="○"/>
            </a:pPr>
            <a:r>
              <a:rPr b="1" lang="en"/>
              <a:t>J</a:t>
            </a:r>
            <a:r>
              <a:rPr b="1" lang="en"/>
              <a:t>c-duration-printer</a:t>
            </a:r>
            <a:endParaRPr b="1"/>
          </a:p>
          <a:p>
            <a:pPr indent="-342900" lvl="0" marL="457200" rtl="0">
              <a:spcBef>
                <a:spcPts val="0"/>
              </a:spcBef>
              <a:spcAft>
                <a:spcPts val="0"/>
              </a:spcAft>
              <a:buSzPts val="1800"/>
              <a:buChar char="●"/>
            </a:pPr>
            <a:r>
              <a:rPr lang="en"/>
              <a:t>Note:</a:t>
            </a:r>
            <a:endParaRPr/>
          </a:p>
          <a:p>
            <a:pPr indent="-317500" lvl="1" marL="914400" rtl="0">
              <a:spcBef>
                <a:spcPts val="0"/>
              </a:spcBef>
              <a:spcAft>
                <a:spcPts val="0"/>
              </a:spcAft>
              <a:buSzPts val="1400"/>
              <a:buChar char="○"/>
            </a:pPr>
            <a:r>
              <a:rPr lang="en"/>
              <a:t>New </a:t>
            </a:r>
            <a:r>
              <a:rPr lang="en"/>
              <a:t>technology</a:t>
            </a:r>
            <a:r>
              <a:rPr lang="en"/>
              <a:t>, still not proven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Specialized Wireless Auditing LiveCD Toolkit</a:t>
            </a:r>
            <a:endParaRPr/>
          </a:p>
        </p:txBody>
      </p:sp>
      <p:sp>
        <p:nvSpPr>
          <p:cNvPr id="316" name="Shape 31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Compresses the </a:t>
            </a:r>
            <a:r>
              <a:rPr lang="en"/>
              <a:t>entirety</a:t>
            </a:r>
            <a:r>
              <a:rPr lang="en"/>
              <a:t> of the Linux operating system and environment into a single disc media</a:t>
            </a:r>
            <a:endParaRPr/>
          </a:p>
          <a:p>
            <a:pPr indent="-342900" lvl="0" marL="457200" rtl="0">
              <a:spcBef>
                <a:spcPts val="0"/>
              </a:spcBef>
              <a:spcAft>
                <a:spcPts val="0"/>
              </a:spcAft>
              <a:buSzPts val="1800"/>
              <a:buChar char="●"/>
            </a:pPr>
            <a:r>
              <a:rPr lang="en"/>
              <a:t>Allows for a “live” instance of linux that can be loaded onto a Windows machine and run wireless auditing tools</a:t>
            </a:r>
            <a:endParaRPr/>
          </a:p>
          <a:p>
            <a:pPr indent="-342900" lvl="0" marL="457200" rtl="0">
              <a:spcBef>
                <a:spcPts val="0"/>
              </a:spcBef>
              <a:spcAft>
                <a:spcPts val="0"/>
              </a:spcAft>
              <a:buSzPts val="1800"/>
              <a:buChar char="●"/>
            </a:pPr>
            <a:r>
              <a:rPr lang="en"/>
              <a:t>This can be used with versions of Linux that are specifically designed for frame-injection and wireless auditing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txBox="1"/>
          <p:nvPr>
            <p:ph type="title"/>
          </p:nvPr>
        </p:nvSpPr>
        <p:spPr>
          <a:xfrm>
            <a:off x="265500" y="724200"/>
            <a:ext cx="4045200" cy="3695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Defending Against Auditing &amp;</a:t>
            </a:r>
            <a:endParaRPr/>
          </a:p>
          <a:p>
            <a:pPr indent="0" lvl="0" marL="0">
              <a:spcBef>
                <a:spcPts val="0"/>
              </a:spcBef>
              <a:spcAft>
                <a:spcPts val="0"/>
              </a:spcAft>
              <a:buClr>
                <a:schemeClr val="dk2"/>
              </a:buClr>
              <a:buSzPts val="1100"/>
              <a:buFont typeface="Arial"/>
              <a:buNone/>
            </a:pPr>
            <a:r>
              <a:rPr lang="en"/>
              <a:t>Hacking Platform Assembly</a:t>
            </a:r>
            <a:endParaRPr/>
          </a:p>
          <a:p>
            <a:pPr indent="0" lvl="0" marL="0" rtl="0" algn="l">
              <a:spcBef>
                <a:spcPts val="0"/>
              </a:spcBef>
              <a:spcAft>
                <a:spcPts val="0"/>
              </a:spcAft>
              <a:buNone/>
            </a:pPr>
            <a:r>
              <a:t/>
            </a:r>
            <a:endParaRPr/>
          </a:p>
        </p:txBody>
      </p:sp>
      <p:sp>
        <p:nvSpPr>
          <p:cNvPr id="322" name="Shape 3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spcBef>
                <a:spcPts val="0"/>
              </a:spcBef>
              <a:spcAft>
                <a:spcPts val="0"/>
              </a:spcAft>
              <a:buSzPts val="1800"/>
              <a:buChar char="●"/>
            </a:pPr>
            <a:r>
              <a:rPr lang="en"/>
              <a:t>It’s impossible to </a:t>
            </a:r>
            <a:r>
              <a:rPr lang="en"/>
              <a:t>completely</a:t>
            </a:r>
            <a:r>
              <a:rPr lang="en"/>
              <a:t> defend against hacking and auditing tools</a:t>
            </a:r>
            <a:endParaRPr/>
          </a:p>
          <a:p>
            <a:pPr indent="-342900" lvl="0" marL="457200" rtl="0">
              <a:spcBef>
                <a:spcPts val="0"/>
              </a:spcBef>
              <a:spcAft>
                <a:spcPts val="0"/>
              </a:spcAft>
              <a:buSzPts val="1800"/>
              <a:buChar char="●"/>
            </a:pPr>
            <a:r>
              <a:rPr lang="en"/>
              <a:t>Anyone is free to create auditing and hacking tools</a:t>
            </a:r>
            <a:endParaRPr/>
          </a:p>
          <a:p>
            <a:pPr indent="-317500" lvl="1" marL="914400" rtl="0">
              <a:spcBef>
                <a:spcPts val="0"/>
              </a:spcBef>
              <a:spcAft>
                <a:spcPts val="0"/>
              </a:spcAft>
              <a:buSzPts val="1400"/>
              <a:buChar char="○"/>
            </a:pPr>
            <a:r>
              <a:rPr lang="en"/>
              <a:t>Nothing inherently wrong with those</a:t>
            </a:r>
            <a:endParaRPr/>
          </a:p>
          <a:p>
            <a:pPr indent="-342900" lvl="0" marL="457200" rtl="0">
              <a:spcBef>
                <a:spcPts val="0"/>
              </a:spcBef>
              <a:spcAft>
                <a:spcPts val="0"/>
              </a:spcAft>
              <a:buSzPts val="1800"/>
              <a:buChar char="●"/>
            </a:pPr>
            <a:r>
              <a:rPr lang="en"/>
              <a:t>Creating laws to make it illegal to create auditing and hacking tools won’t do much and would hurt white hat hackers</a:t>
            </a:r>
            <a:endParaRPr/>
          </a:p>
          <a:p>
            <a:pPr indent="-317500" lvl="1" marL="914400">
              <a:spcBef>
                <a:spcPts val="0"/>
              </a:spcBef>
              <a:spcAft>
                <a:spcPts val="0"/>
              </a:spcAft>
              <a:buSzPts val="1400"/>
              <a:buChar char="○"/>
            </a:pPr>
            <a:r>
              <a:rPr lang="en"/>
              <a:t>Countries have tried (ie. Germany)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Wireless Infrastructure Auditing</a:t>
            </a:r>
            <a:endParaRPr/>
          </a:p>
        </p:txBody>
      </p:sp>
      <p:sp>
        <p:nvSpPr>
          <p:cNvPr id="328" name="Shape 32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2"/>
              </a:buClr>
              <a:buSzPts val="1100"/>
              <a:buFont typeface="Arial"/>
              <a:buNone/>
            </a:pPr>
            <a:r>
              <a:rPr lang="en"/>
              <a:t>There are </a:t>
            </a:r>
            <a:r>
              <a:rPr lang="en"/>
              <a:t>various</a:t>
            </a:r>
            <a:r>
              <a:rPr lang="en"/>
              <a:t> technical activities for auditing wireless </a:t>
            </a:r>
            <a:r>
              <a:rPr lang="en"/>
              <a:t>infrastructure</a:t>
            </a:r>
            <a:r>
              <a:rPr lang="en"/>
              <a:t>:</a:t>
            </a:r>
            <a:endParaRPr/>
          </a:p>
          <a:p>
            <a:pPr indent="-342900" lvl="0" marL="457200">
              <a:spcBef>
                <a:spcPts val="1600"/>
              </a:spcBef>
              <a:spcAft>
                <a:spcPts val="0"/>
              </a:spcAft>
              <a:buSzPts val="1800"/>
              <a:buChar char="●"/>
            </a:pPr>
            <a:r>
              <a:rPr lang="en"/>
              <a:t>RF spectrum analysis</a:t>
            </a:r>
            <a:endParaRPr/>
          </a:p>
          <a:p>
            <a:pPr indent="-342900" lvl="0" marL="457200">
              <a:spcBef>
                <a:spcPts val="0"/>
              </a:spcBef>
              <a:spcAft>
                <a:spcPts val="0"/>
              </a:spcAft>
              <a:buSzPts val="1800"/>
              <a:buChar char="●"/>
            </a:pPr>
            <a:r>
              <a:rPr lang="en"/>
              <a:t>Wireless infrastructure device identification</a:t>
            </a:r>
            <a:endParaRPr/>
          </a:p>
          <a:p>
            <a:pPr indent="-342900" lvl="0" marL="457200">
              <a:spcBef>
                <a:spcPts val="0"/>
              </a:spcBef>
              <a:spcAft>
                <a:spcPts val="0"/>
              </a:spcAft>
              <a:buSzPts val="1800"/>
              <a:buChar char="●"/>
            </a:pPr>
            <a:r>
              <a:rPr lang="en"/>
              <a:t>Cracking encryption</a:t>
            </a:r>
            <a:endParaRPr/>
          </a:p>
          <a:p>
            <a:pPr indent="-342900" lvl="0" marL="457200">
              <a:spcBef>
                <a:spcPts val="0"/>
              </a:spcBef>
              <a:spcAft>
                <a:spcPts val="0"/>
              </a:spcAft>
              <a:buSzPts val="1800"/>
              <a:buChar char="●"/>
            </a:pPr>
            <a:r>
              <a:rPr lang="en"/>
              <a:t>Layer 3 connectivity testing</a:t>
            </a:r>
            <a:endParaRPr/>
          </a:p>
          <a:p>
            <a:pPr indent="-342900" lvl="0" marL="457200">
              <a:spcBef>
                <a:spcPts val="0"/>
              </a:spcBef>
              <a:spcAft>
                <a:spcPts val="0"/>
              </a:spcAft>
              <a:buSzPts val="1800"/>
              <a:buChar char="●"/>
            </a:pPr>
            <a:r>
              <a:rPr lang="en"/>
              <a:t>RF propagation boundaries</a:t>
            </a:r>
            <a:endParaRPr/>
          </a:p>
          <a:p>
            <a:pPr indent="-342900" lvl="0" marL="457200">
              <a:spcBef>
                <a:spcPts val="0"/>
              </a:spcBef>
              <a:spcAft>
                <a:spcPts val="0"/>
              </a:spcAft>
              <a:buSzPts val="1800"/>
              <a:buChar char="●"/>
            </a:pPr>
            <a:r>
              <a:rPr lang="en"/>
              <a:t>DoS/hijacking</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Shape 333"/>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You can use RF Spectrum Analysis to identify RF signals outside of your normal operating range</a:t>
            </a:r>
            <a:endParaRPr/>
          </a:p>
          <a:p>
            <a:pPr indent="-342900" lvl="0" marL="457200" rtl="0">
              <a:spcBef>
                <a:spcPts val="0"/>
              </a:spcBef>
              <a:spcAft>
                <a:spcPts val="0"/>
              </a:spcAft>
              <a:buSzPts val="1800"/>
              <a:buChar char="●"/>
            </a:pPr>
            <a:r>
              <a:rPr lang="en"/>
              <a:t>Ex. If a company operates APs on Channels 1, 6, &amp; 11 and during an audit notice RF signals that operate on Channel 13 &amp; 14 an attacker might be running a rogue AP on the network that most WNIC would not see due to operating out of range</a:t>
            </a:r>
            <a:endParaRPr/>
          </a:p>
          <a:p>
            <a:pPr indent="-317500" lvl="1" marL="914400" rtl="0">
              <a:spcBef>
                <a:spcPts val="0"/>
              </a:spcBef>
              <a:spcAft>
                <a:spcPts val="0"/>
              </a:spcAft>
              <a:buSzPts val="1400"/>
              <a:buChar char="○"/>
            </a:pPr>
            <a:r>
              <a:rPr lang="en"/>
              <a:t>Also running on channel 13 &amp; 14 violates FCC rules</a:t>
            </a:r>
            <a:endParaRPr/>
          </a:p>
        </p:txBody>
      </p:sp>
      <p:sp>
        <p:nvSpPr>
          <p:cNvPr id="334" name="Shape 33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RF Spectrum Analysis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Wireless Infrastructure Device Identification</a:t>
            </a:r>
            <a:endParaRPr/>
          </a:p>
        </p:txBody>
      </p:sp>
      <p:sp>
        <p:nvSpPr>
          <p:cNvPr id="340" name="Shape 34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Identify devices by </a:t>
            </a:r>
            <a:r>
              <a:rPr lang="en"/>
              <a:t>analyzing</a:t>
            </a:r>
            <a:r>
              <a:rPr lang="en"/>
              <a:t> layer 2 information</a:t>
            </a:r>
            <a:endParaRPr/>
          </a:p>
          <a:p>
            <a:pPr indent="-317500" lvl="1" marL="914400" rtl="0">
              <a:spcBef>
                <a:spcPts val="0"/>
              </a:spcBef>
              <a:spcAft>
                <a:spcPts val="0"/>
              </a:spcAft>
              <a:buSzPts val="1400"/>
              <a:buChar char="○"/>
            </a:pPr>
            <a:r>
              <a:rPr lang="en"/>
              <a:t>Ex. Use a tool like </a:t>
            </a:r>
            <a:r>
              <a:rPr b="1" lang="en"/>
              <a:t>Kismet</a:t>
            </a:r>
            <a:r>
              <a:rPr lang="en"/>
              <a:t> &amp; </a:t>
            </a:r>
            <a:r>
              <a:rPr b="1" lang="en"/>
              <a:t>Airodump-ng</a:t>
            </a:r>
            <a:endParaRPr b="1"/>
          </a:p>
          <a:p>
            <a:pPr indent="-342900" lvl="0" marL="457200" rtl="0">
              <a:spcBef>
                <a:spcPts val="0"/>
              </a:spcBef>
              <a:spcAft>
                <a:spcPts val="0"/>
              </a:spcAft>
              <a:buSzPts val="1800"/>
              <a:buChar char="●"/>
            </a:pPr>
            <a:r>
              <a:rPr b="1" lang="en"/>
              <a:t>Kismet</a:t>
            </a:r>
            <a:r>
              <a:rPr lang="en"/>
              <a:t> can</a:t>
            </a:r>
            <a:endParaRPr/>
          </a:p>
          <a:p>
            <a:pPr indent="-317500" lvl="1" marL="914400" rtl="0">
              <a:spcBef>
                <a:spcPts val="0"/>
              </a:spcBef>
              <a:spcAft>
                <a:spcPts val="0"/>
              </a:spcAft>
              <a:buSzPts val="1400"/>
              <a:buChar char="○"/>
            </a:pPr>
            <a:r>
              <a:rPr lang="en"/>
              <a:t>Detect wireless networks (802.11/a/b/g)</a:t>
            </a:r>
            <a:endParaRPr/>
          </a:p>
          <a:p>
            <a:pPr indent="-317500" lvl="1" marL="914400" rtl="0">
              <a:spcBef>
                <a:spcPts val="0"/>
              </a:spcBef>
              <a:spcAft>
                <a:spcPts val="0"/>
              </a:spcAft>
              <a:buSzPts val="1400"/>
              <a:buChar char="○"/>
            </a:pPr>
            <a:r>
              <a:rPr lang="en"/>
              <a:t>Sniff traffic</a:t>
            </a:r>
            <a:endParaRPr/>
          </a:p>
          <a:p>
            <a:pPr indent="-317500" lvl="1" marL="914400" rtl="0">
              <a:spcBef>
                <a:spcPts val="0"/>
              </a:spcBef>
              <a:spcAft>
                <a:spcPts val="0"/>
              </a:spcAft>
              <a:buSzPts val="1400"/>
              <a:buChar char="○"/>
            </a:pPr>
            <a:r>
              <a:rPr lang="en"/>
              <a:t>Offers limited intrusion detection capabilities</a:t>
            </a:r>
            <a:endParaRPr/>
          </a:p>
          <a:p>
            <a:pPr indent="-317500" lvl="1" marL="914400" rtl="0">
              <a:spcBef>
                <a:spcPts val="0"/>
              </a:spcBef>
              <a:spcAft>
                <a:spcPts val="0"/>
              </a:spcAft>
              <a:buSzPts val="1400"/>
              <a:buChar char="○"/>
            </a:pPr>
            <a:r>
              <a:rPr lang="en"/>
              <a:t>Works with an WNIC supporting raw RF monitoring (RFMON)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Shape 34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Wireless Infrastructure Device Identification (cont.)</a:t>
            </a:r>
            <a:endParaRPr/>
          </a:p>
        </p:txBody>
      </p:sp>
      <p:sp>
        <p:nvSpPr>
          <p:cNvPr id="346" name="Shape 34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Using tools like </a:t>
            </a:r>
            <a:r>
              <a:rPr b="1" lang="en"/>
              <a:t>Kismet</a:t>
            </a:r>
            <a:r>
              <a:rPr lang="en"/>
              <a:t> you can find </a:t>
            </a:r>
            <a:r>
              <a:rPr lang="en"/>
              <a:t>information like:</a:t>
            </a:r>
            <a:endParaRPr/>
          </a:p>
          <a:p>
            <a:pPr indent="-317500" lvl="1" marL="914400" rtl="0">
              <a:spcBef>
                <a:spcPts val="0"/>
              </a:spcBef>
              <a:spcAft>
                <a:spcPts val="0"/>
              </a:spcAft>
              <a:buSzPts val="1400"/>
              <a:buChar char="○"/>
            </a:pPr>
            <a:r>
              <a:rPr lang="en"/>
              <a:t>SSID (ESSID)</a:t>
            </a:r>
            <a:endParaRPr/>
          </a:p>
          <a:p>
            <a:pPr indent="-317500" lvl="1" marL="914400" rtl="0">
              <a:spcBef>
                <a:spcPts val="0"/>
              </a:spcBef>
              <a:spcAft>
                <a:spcPts val="0"/>
              </a:spcAft>
              <a:buSzPts val="1400"/>
              <a:buChar char="○"/>
            </a:pPr>
            <a:r>
              <a:rPr lang="en"/>
              <a:t>BSSID (MAC-48 </a:t>
            </a:r>
            <a:r>
              <a:rPr lang="en"/>
              <a:t>convention</a:t>
            </a:r>
            <a:r>
              <a:rPr lang="en"/>
              <a:t> ID)</a:t>
            </a:r>
            <a:endParaRPr/>
          </a:p>
          <a:p>
            <a:pPr indent="-317500" lvl="1" marL="914400" rtl="0">
              <a:spcBef>
                <a:spcPts val="0"/>
              </a:spcBef>
              <a:spcAft>
                <a:spcPts val="0"/>
              </a:spcAft>
              <a:buSzPts val="1400"/>
              <a:buChar char="○"/>
            </a:pPr>
            <a:r>
              <a:rPr lang="en"/>
              <a:t>RF Channel</a:t>
            </a:r>
            <a:endParaRPr/>
          </a:p>
          <a:p>
            <a:pPr indent="-317500" lvl="1" marL="914400" rtl="0">
              <a:spcBef>
                <a:spcPts val="0"/>
              </a:spcBef>
              <a:spcAft>
                <a:spcPts val="0"/>
              </a:spcAft>
              <a:buSzPts val="1400"/>
              <a:buChar char="○"/>
            </a:pPr>
            <a:r>
              <a:rPr lang="en"/>
              <a:t>Supported Rates</a:t>
            </a:r>
            <a:endParaRPr/>
          </a:p>
          <a:p>
            <a:pPr indent="-317500" lvl="1" marL="914400" rtl="0">
              <a:spcBef>
                <a:spcPts val="0"/>
              </a:spcBef>
              <a:spcAft>
                <a:spcPts val="0"/>
              </a:spcAft>
              <a:buSzPts val="1400"/>
              <a:buChar char="○"/>
            </a:pPr>
            <a:r>
              <a:rPr lang="en"/>
              <a:t>Wireless clients connected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Shape 35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Cracking Encryption</a:t>
            </a:r>
            <a:endParaRPr/>
          </a:p>
        </p:txBody>
      </p:sp>
      <p:sp>
        <p:nvSpPr>
          <p:cNvPr id="352" name="Shape 352"/>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Multiple methods  and tools exists to crack WEP/WPA/WPA2</a:t>
            </a:r>
            <a:endParaRPr/>
          </a:p>
          <a:p>
            <a:pPr indent="-342900" lvl="0" marL="457200" rtl="0">
              <a:spcBef>
                <a:spcPts val="0"/>
              </a:spcBef>
              <a:spcAft>
                <a:spcPts val="0"/>
              </a:spcAft>
              <a:buSzPts val="1800"/>
              <a:buChar char="●"/>
            </a:pPr>
            <a:r>
              <a:rPr b="1" lang="en"/>
              <a:t>Airsnort</a:t>
            </a:r>
            <a:r>
              <a:rPr lang="en"/>
              <a:t> &amp; </a:t>
            </a:r>
            <a:r>
              <a:rPr b="1" lang="en"/>
              <a:t>Dwepcrack</a:t>
            </a:r>
            <a:endParaRPr b="1"/>
          </a:p>
          <a:p>
            <a:pPr indent="-317500" lvl="1" marL="914400" rtl="0">
              <a:spcBef>
                <a:spcPts val="0"/>
              </a:spcBef>
              <a:spcAft>
                <a:spcPts val="0"/>
              </a:spcAft>
              <a:buSzPts val="1400"/>
              <a:buChar char="○"/>
            </a:pPr>
            <a:r>
              <a:rPr lang="en"/>
              <a:t>First generation WEP crackers work by capturing millions of packets to find patterns</a:t>
            </a:r>
            <a:endParaRPr/>
          </a:p>
          <a:p>
            <a:pPr indent="-342900" lvl="0" marL="457200" rtl="0">
              <a:spcBef>
                <a:spcPts val="0"/>
              </a:spcBef>
              <a:spcAft>
                <a:spcPts val="0"/>
              </a:spcAft>
              <a:buSzPts val="1800"/>
              <a:buChar char="●"/>
            </a:pPr>
            <a:r>
              <a:rPr b="1" lang="en"/>
              <a:t>Aircrack-ng</a:t>
            </a:r>
            <a:endParaRPr/>
          </a:p>
          <a:p>
            <a:pPr indent="-317500" lvl="1" marL="914400" rtl="0">
              <a:spcBef>
                <a:spcPts val="0"/>
              </a:spcBef>
              <a:spcAft>
                <a:spcPts val="0"/>
              </a:spcAft>
              <a:buSzPts val="1400"/>
              <a:buChar char="○"/>
            </a:pPr>
            <a:r>
              <a:rPr lang="en"/>
              <a:t>Second generation WEP crackers that only </a:t>
            </a:r>
            <a:r>
              <a:rPr lang="en"/>
              <a:t>require</a:t>
            </a:r>
            <a:r>
              <a:rPr lang="en"/>
              <a:t> capturing a few </a:t>
            </a:r>
            <a:r>
              <a:rPr lang="en"/>
              <a:t>hundred</a:t>
            </a:r>
            <a:r>
              <a:rPr lang="en"/>
              <a:t> packets to find patterns</a:t>
            </a:r>
            <a:endParaRPr b="1"/>
          </a:p>
          <a:p>
            <a:pPr indent="-342900" lvl="0" marL="457200" rtl="0">
              <a:spcBef>
                <a:spcPts val="0"/>
              </a:spcBef>
              <a:spcAft>
                <a:spcPts val="0"/>
              </a:spcAft>
              <a:buSzPts val="1800"/>
              <a:buChar char="●"/>
            </a:pPr>
            <a:r>
              <a:rPr b="1" lang="en"/>
              <a:t>Aireply-ng</a:t>
            </a:r>
            <a:endParaRPr/>
          </a:p>
          <a:p>
            <a:pPr indent="-317500" lvl="1" marL="914400" rtl="0">
              <a:spcBef>
                <a:spcPts val="0"/>
              </a:spcBef>
              <a:spcAft>
                <a:spcPts val="0"/>
              </a:spcAft>
              <a:buSzPts val="1400"/>
              <a:buChar char="○"/>
            </a:pPr>
            <a:r>
              <a:rPr lang="en"/>
              <a:t>Used to inject packets into connection to crack encryption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Shape 35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Cracking Encryption</a:t>
            </a:r>
            <a:r>
              <a:rPr lang="en"/>
              <a:t> (cont.)</a:t>
            </a:r>
            <a:endParaRPr/>
          </a:p>
        </p:txBody>
      </p:sp>
      <p:sp>
        <p:nvSpPr>
          <p:cNvPr id="358" name="Shape 35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b="1" lang="en"/>
              <a:t>Airdecap-ng</a:t>
            </a:r>
            <a:endParaRPr b="1"/>
          </a:p>
          <a:p>
            <a:pPr indent="-317500" lvl="1" marL="914400" rtl="0">
              <a:spcBef>
                <a:spcPts val="0"/>
              </a:spcBef>
              <a:spcAft>
                <a:spcPts val="0"/>
              </a:spcAft>
              <a:buSzPts val="1400"/>
              <a:buChar char="○"/>
            </a:pPr>
            <a:r>
              <a:rPr lang="en"/>
              <a:t>Decrypts WEP/WPA capture files (.cap)</a:t>
            </a:r>
            <a:endParaRPr/>
          </a:p>
          <a:p>
            <a:pPr indent="-342900" lvl="0" marL="457200" rtl="0">
              <a:spcBef>
                <a:spcPts val="0"/>
              </a:spcBef>
              <a:spcAft>
                <a:spcPts val="0"/>
              </a:spcAft>
              <a:buSzPts val="1800"/>
              <a:buChar char="●"/>
            </a:pPr>
            <a:r>
              <a:rPr b="1" lang="en"/>
              <a:t>Packetforge-ng</a:t>
            </a:r>
            <a:endParaRPr b="1"/>
          </a:p>
          <a:p>
            <a:pPr indent="-317500" lvl="1" marL="914400" rtl="0">
              <a:spcBef>
                <a:spcPts val="0"/>
              </a:spcBef>
              <a:spcAft>
                <a:spcPts val="0"/>
              </a:spcAft>
              <a:buSzPts val="1400"/>
              <a:buChar char="○"/>
            </a:pPr>
            <a:r>
              <a:rPr lang="en"/>
              <a:t>Used to forge wireless frames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Wireless Setup - Linux Wireless Chipsets</a:t>
            </a:r>
            <a:endParaRPr/>
          </a:p>
        </p:txBody>
      </p:sp>
      <p:sp>
        <p:nvSpPr>
          <p:cNvPr id="97" name="Shape 97"/>
          <p:cNvSpPr txBox="1"/>
          <p:nvPr>
            <p:ph idx="1" type="body"/>
          </p:nvPr>
        </p:nvSpPr>
        <p:spPr>
          <a:xfrm>
            <a:off x="2410100" y="1259400"/>
            <a:ext cx="6321600" cy="33387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Clr>
                <a:srgbClr val="000000"/>
              </a:buClr>
              <a:buSzPts val="1600"/>
              <a:buChar char="●"/>
            </a:pPr>
            <a:r>
              <a:rPr lang="en" sz="2100">
                <a:solidFill>
                  <a:srgbClr val="000000"/>
                </a:solidFill>
              </a:rPr>
              <a:t>Ralink and Serialmonkey</a:t>
            </a:r>
            <a:endParaRPr sz="2100">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Only supports the ability to monitor traffic, cannot be used as an access point for security auditing</a:t>
            </a:r>
            <a:endParaRPr>
              <a:solidFill>
                <a:srgbClr val="000000"/>
              </a:solidFill>
            </a:endParaRPr>
          </a:p>
          <a:p>
            <a:pPr indent="-361950" lvl="0" marL="457200" rtl="0">
              <a:spcBef>
                <a:spcPts val="0"/>
              </a:spcBef>
              <a:spcAft>
                <a:spcPts val="0"/>
              </a:spcAft>
              <a:buClr>
                <a:srgbClr val="000000"/>
              </a:buClr>
              <a:buSzPts val="2100"/>
              <a:buChar char="●"/>
            </a:pPr>
            <a:r>
              <a:rPr lang="en" sz="2100">
                <a:solidFill>
                  <a:srgbClr val="000000"/>
                </a:solidFill>
              </a:rPr>
              <a:t>Intel Centrino and IPW2200</a:t>
            </a:r>
            <a:endParaRPr sz="2100">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One of the most common wireless chipsets in computing</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Only natively supports monitoring mode</a:t>
            </a:r>
            <a:endParaRPr>
              <a:solidFill>
                <a:srgbClr val="000000"/>
              </a:solidFill>
            </a:endParaRPr>
          </a:p>
          <a:p>
            <a:pPr indent="-317500" lvl="2" marL="1371600" rtl="0">
              <a:spcBef>
                <a:spcPts val="0"/>
              </a:spcBef>
              <a:spcAft>
                <a:spcPts val="0"/>
              </a:spcAft>
              <a:buClr>
                <a:srgbClr val="000000"/>
              </a:buClr>
              <a:buSzPts val="1400"/>
              <a:buChar char="■"/>
            </a:pPr>
            <a:r>
              <a:rPr lang="en">
                <a:solidFill>
                  <a:srgbClr val="000000"/>
                </a:solidFill>
              </a:rPr>
              <a:t>Limited usage in its native form as it does not support frame-injection</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There is a master mode driver that is currently in development, however it requires additional installing onto the Linux machine</a:t>
            </a:r>
            <a:endParaRPr>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Shape 36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Cracking Encryption (cont.)</a:t>
            </a:r>
            <a:endParaRPr/>
          </a:p>
        </p:txBody>
      </p:sp>
      <p:sp>
        <p:nvSpPr>
          <p:cNvPr id="364" name="Shape 36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Lato"/>
              <a:buChar char="●"/>
            </a:pPr>
            <a:r>
              <a:rPr lang="en"/>
              <a:t>WPA made cracking wireless encryption slightly harder but was more of a patch for really weak WEP</a:t>
            </a:r>
            <a:endParaRPr/>
          </a:p>
          <a:p>
            <a:pPr indent="-317500" lvl="1" marL="914400" marR="0" rtl="0" algn="l">
              <a:lnSpc>
                <a:spcPct val="115000"/>
              </a:lnSpc>
              <a:spcBef>
                <a:spcPts val="0"/>
              </a:spcBef>
              <a:spcAft>
                <a:spcPts val="0"/>
              </a:spcAft>
              <a:buSzPts val="1400"/>
              <a:buChar char="○"/>
            </a:pPr>
            <a:r>
              <a:rPr lang="en"/>
              <a:t>Improved WEP by using Temporal Key Integrity </a:t>
            </a:r>
            <a:r>
              <a:rPr lang="en"/>
              <a:t>Protocol</a:t>
            </a:r>
            <a:r>
              <a:rPr lang="en"/>
              <a:t> (TKIP)</a:t>
            </a:r>
            <a:endParaRPr/>
          </a:p>
          <a:p>
            <a:pPr indent="-317500" lvl="1" marL="914400" marR="0" rtl="0" algn="l">
              <a:lnSpc>
                <a:spcPct val="115000"/>
              </a:lnSpc>
              <a:spcBef>
                <a:spcPts val="0"/>
              </a:spcBef>
              <a:spcAft>
                <a:spcPts val="0"/>
              </a:spcAft>
              <a:buSzPts val="1400"/>
              <a:buChar char="○"/>
            </a:pPr>
            <a:r>
              <a:rPr lang="en"/>
              <a:t>Added 802.1x access control </a:t>
            </a:r>
            <a:r>
              <a:rPr lang="en"/>
              <a:t>mechanism</a:t>
            </a:r>
            <a:endParaRPr/>
          </a:p>
          <a:p>
            <a:pPr indent="-317500" lvl="1" marL="914400" marR="0" rtl="0" algn="l">
              <a:lnSpc>
                <a:spcPct val="115000"/>
              </a:lnSpc>
              <a:spcBef>
                <a:spcPts val="0"/>
              </a:spcBef>
              <a:spcAft>
                <a:spcPts val="0"/>
              </a:spcAft>
              <a:buSzPts val="1400"/>
              <a:buChar char="○"/>
            </a:pPr>
            <a:r>
              <a:rPr lang="en"/>
              <a:t>Extensible Authentication </a:t>
            </a:r>
            <a:r>
              <a:rPr lang="en"/>
              <a:t>Protocol</a:t>
            </a:r>
            <a:r>
              <a:rPr lang="en"/>
              <a:t> (EAP)</a:t>
            </a:r>
            <a:endParaRPr/>
          </a:p>
          <a:p>
            <a:pPr indent="-342900" lvl="0" marL="457200" marR="0" rtl="0" algn="l">
              <a:lnSpc>
                <a:spcPct val="115000"/>
              </a:lnSpc>
              <a:spcBef>
                <a:spcPts val="0"/>
              </a:spcBef>
              <a:spcAft>
                <a:spcPts val="0"/>
              </a:spcAft>
              <a:buSzPts val="1800"/>
              <a:buChar char="●"/>
            </a:pPr>
            <a:r>
              <a:rPr lang="en"/>
              <a:t>WPA2 was much stronger</a:t>
            </a:r>
            <a:endParaRPr/>
          </a:p>
          <a:p>
            <a:pPr indent="-317500" lvl="1" marL="914400" marR="0" rtl="0" algn="l">
              <a:lnSpc>
                <a:spcPct val="115000"/>
              </a:lnSpc>
              <a:spcBef>
                <a:spcPts val="0"/>
              </a:spcBef>
              <a:spcAft>
                <a:spcPts val="0"/>
              </a:spcAft>
              <a:buSzPts val="1400"/>
              <a:buChar char="○"/>
            </a:pPr>
            <a:r>
              <a:rPr lang="en"/>
              <a:t>Implemented</a:t>
            </a:r>
            <a:r>
              <a:rPr lang="en"/>
              <a:t> 802.11i spec</a:t>
            </a:r>
            <a:endParaRPr/>
          </a:p>
          <a:p>
            <a:pPr indent="-317500" lvl="1" marL="914400" marR="0" rtl="0" algn="l">
              <a:lnSpc>
                <a:spcPct val="115000"/>
              </a:lnSpc>
              <a:spcBef>
                <a:spcPts val="0"/>
              </a:spcBef>
              <a:spcAft>
                <a:spcPts val="0"/>
              </a:spcAft>
              <a:buSzPts val="1400"/>
              <a:buChar char="○"/>
            </a:pPr>
            <a:r>
              <a:rPr lang="en"/>
              <a:t>Introduced AES-based algorithm</a:t>
            </a:r>
            <a:endParaRPr/>
          </a:p>
          <a:p>
            <a:pPr indent="-317500" lvl="1" marL="914400" marR="0" rtl="0" algn="l">
              <a:lnSpc>
                <a:spcPct val="115000"/>
              </a:lnSpc>
              <a:spcBef>
                <a:spcPts val="0"/>
              </a:spcBef>
              <a:spcAft>
                <a:spcPts val="0"/>
              </a:spcAft>
              <a:buSzPts val="1400"/>
              <a:buChar char="○"/>
            </a:pPr>
            <a:r>
              <a:rPr lang="en"/>
              <a:t>Counter-mode</a:t>
            </a:r>
            <a:endParaRPr/>
          </a:p>
          <a:p>
            <a:pPr indent="-317500" lvl="1" marL="914400" marR="0" rtl="0" algn="l">
              <a:lnSpc>
                <a:spcPct val="115000"/>
              </a:lnSpc>
              <a:spcBef>
                <a:spcPts val="0"/>
              </a:spcBef>
              <a:spcAft>
                <a:spcPts val="0"/>
              </a:spcAft>
              <a:buSzPts val="1400"/>
              <a:buChar char="○"/>
            </a:pPr>
            <a:r>
              <a:rPr lang="en"/>
              <a:t>CBC-MAC Protocol (CCMP)</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Cracking Encryption (cont.)</a:t>
            </a:r>
            <a:endParaRPr/>
          </a:p>
        </p:txBody>
      </p:sp>
      <p:sp>
        <p:nvSpPr>
          <p:cNvPr id="370" name="Shape 37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WPA-Enterprise offers more protection by using authentication server</a:t>
            </a:r>
            <a:endParaRPr/>
          </a:p>
          <a:p>
            <a:pPr indent="-342900" lvl="0" marL="457200" rtl="0">
              <a:spcBef>
                <a:spcPts val="0"/>
              </a:spcBef>
              <a:spcAft>
                <a:spcPts val="0"/>
              </a:spcAft>
              <a:buSzPts val="1800"/>
              <a:buChar char="●"/>
            </a:pPr>
            <a:r>
              <a:rPr lang="en"/>
              <a:t>WPA-PSK offer more protection by using pre-shared key</a:t>
            </a:r>
            <a:endParaRPr/>
          </a:p>
          <a:p>
            <a:pPr indent="0" lvl="0" marL="0" rtl="0">
              <a:spcBef>
                <a:spcPts val="1600"/>
              </a:spcBef>
              <a:spcAft>
                <a:spcPts val="0"/>
              </a:spcAft>
              <a:buNone/>
            </a:pPr>
            <a:r>
              <a:t/>
            </a:r>
            <a:endParaRPr/>
          </a:p>
          <a:p>
            <a:pPr indent="0" lvl="0" marL="0" rtl="0">
              <a:spcBef>
                <a:spcPts val="1600"/>
              </a:spcBef>
              <a:spcAft>
                <a:spcPts val="0"/>
              </a:spcAft>
              <a:buNone/>
            </a:pPr>
            <a:r>
              <a:rPr lang="en"/>
              <a:t>Not in the book:</a:t>
            </a:r>
            <a:endParaRPr/>
          </a:p>
          <a:p>
            <a:pPr indent="-342900" lvl="0" marL="457200" rtl="0">
              <a:spcBef>
                <a:spcPts val="1600"/>
              </a:spcBef>
              <a:spcAft>
                <a:spcPts val="0"/>
              </a:spcAft>
              <a:buSzPts val="1800"/>
              <a:buChar char="●"/>
            </a:pPr>
            <a:r>
              <a:rPr lang="en"/>
              <a:t>WPA2 was recently exploited  (Oct. 2017) using KRACK , WPA3 in the works</a:t>
            </a:r>
            <a:endParaRPr/>
          </a:p>
          <a:p>
            <a:pPr indent="0" lvl="0" marL="0" rtl="0">
              <a:spcBef>
                <a:spcPts val="1600"/>
              </a:spcBef>
              <a:spcAft>
                <a:spcPts val="160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Shape 375"/>
          <p:cNvSpPr txBox="1"/>
          <p:nvPr>
            <p:ph idx="1" type="body"/>
          </p:nvPr>
        </p:nvSpPr>
        <p:spPr>
          <a:xfrm>
            <a:off x="2483687"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A number of tools and methods exists to get your device on a network and find other clients to attack</a:t>
            </a:r>
            <a:endParaRPr/>
          </a:p>
          <a:p>
            <a:pPr indent="-342900" lvl="0" marL="457200" rtl="0">
              <a:spcBef>
                <a:spcPts val="0"/>
              </a:spcBef>
              <a:spcAft>
                <a:spcPts val="0"/>
              </a:spcAft>
              <a:buSzPts val="1800"/>
              <a:buChar char="●"/>
            </a:pPr>
            <a:r>
              <a:rPr lang="en"/>
              <a:t>Auditors can </a:t>
            </a:r>
            <a:r>
              <a:rPr lang="en"/>
              <a:t>bypass</a:t>
            </a:r>
            <a:r>
              <a:rPr lang="en"/>
              <a:t> MAC filtering on APs by using existing “allowed” wireless clients connected to AP</a:t>
            </a:r>
            <a:endParaRPr/>
          </a:p>
          <a:p>
            <a:pPr indent="-317500" lvl="1" marL="914400" rtl="0">
              <a:spcBef>
                <a:spcPts val="0"/>
              </a:spcBef>
              <a:spcAft>
                <a:spcPts val="0"/>
              </a:spcAft>
              <a:buSzPts val="1400"/>
              <a:buChar char="○"/>
            </a:pPr>
            <a:r>
              <a:rPr lang="en"/>
              <a:t>Tools: </a:t>
            </a:r>
            <a:r>
              <a:rPr b="1" lang="en"/>
              <a:t>Airodump-ng</a:t>
            </a:r>
            <a:r>
              <a:rPr lang="en"/>
              <a:t> and </a:t>
            </a:r>
            <a:r>
              <a:rPr b="1" lang="en"/>
              <a:t>Probemapper</a:t>
            </a:r>
            <a:r>
              <a:rPr lang="en"/>
              <a:t> scan for currently “allowed” clients connected to AP that you as an auditor can use</a:t>
            </a:r>
            <a:endParaRPr/>
          </a:p>
          <a:p>
            <a:pPr indent="-342900" lvl="0" marL="457200" marR="0" rtl="0" algn="l">
              <a:lnSpc>
                <a:spcPct val="115000"/>
              </a:lnSpc>
              <a:spcBef>
                <a:spcPts val="0"/>
              </a:spcBef>
              <a:spcAft>
                <a:spcPts val="0"/>
              </a:spcAft>
              <a:buClr>
                <a:schemeClr val="dk2"/>
              </a:buClr>
              <a:buSzPts val="1800"/>
              <a:buFont typeface="Lato"/>
              <a:buChar char="●"/>
            </a:pPr>
            <a:r>
              <a:rPr lang="en"/>
              <a:t>Auditors can obtain a “legit” IP addresses by capturing data frames using tools like </a:t>
            </a:r>
            <a:r>
              <a:rPr b="1" lang="en"/>
              <a:t>Wireshark</a:t>
            </a:r>
            <a:r>
              <a:rPr lang="en"/>
              <a:t> and/or </a:t>
            </a:r>
            <a:r>
              <a:rPr b="1" lang="en"/>
              <a:t>Tcpdump</a:t>
            </a:r>
            <a:r>
              <a:rPr lang="en"/>
              <a:t> to determine a range of IP addresses the network uses</a:t>
            </a:r>
            <a:endParaRPr/>
          </a:p>
          <a:p>
            <a:pPr indent="-317500" lvl="1" marL="914400" marR="0" rtl="0" algn="l">
              <a:lnSpc>
                <a:spcPct val="115000"/>
              </a:lnSpc>
              <a:spcBef>
                <a:spcPts val="0"/>
              </a:spcBef>
              <a:spcAft>
                <a:spcPts val="0"/>
              </a:spcAft>
              <a:buSzPts val="1400"/>
              <a:buChar char="○"/>
            </a:pPr>
            <a:r>
              <a:rPr lang="en"/>
              <a:t>Note: Assuming network is unencrypted or cracked </a:t>
            </a:r>
            <a:endParaRPr/>
          </a:p>
        </p:txBody>
      </p:sp>
      <p:sp>
        <p:nvSpPr>
          <p:cNvPr id="376" name="Shape 37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Layer 3 Connectivity Testing</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Shape 381"/>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Once on the network uses tools like </a:t>
            </a:r>
            <a:r>
              <a:rPr b="1" lang="en"/>
              <a:t>Nmap</a:t>
            </a:r>
            <a:r>
              <a:rPr lang="en"/>
              <a:t> to scan for open ports to potential services which can be </a:t>
            </a:r>
            <a:r>
              <a:rPr lang="en"/>
              <a:t>compromised</a:t>
            </a:r>
            <a:endParaRPr/>
          </a:p>
        </p:txBody>
      </p:sp>
      <p:sp>
        <p:nvSpPr>
          <p:cNvPr id="382" name="Shape 38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Layer 3 Connectivity Testing (cont.)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Shape 38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RF Propagation Boundaries</a:t>
            </a:r>
            <a:endParaRPr/>
          </a:p>
        </p:txBody>
      </p:sp>
      <p:sp>
        <p:nvSpPr>
          <p:cNvPr id="388" name="Shape 38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Audit used to determine the range RF signals reach from an AP</a:t>
            </a:r>
            <a:endParaRPr/>
          </a:p>
          <a:p>
            <a:pPr indent="-342900" lvl="0" marL="457200" rtl="0">
              <a:spcBef>
                <a:spcPts val="0"/>
              </a:spcBef>
              <a:spcAft>
                <a:spcPts val="0"/>
              </a:spcAft>
              <a:buSzPts val="1800"/>
              <a:buChar char="●"/>
            </a:pPr>
            <a:r>
              <a:rPr lang="en"/>
              <a:t>Might seem simple and pointless, however, limiting the range an AP broadcast can help secure network</a:t>
            </a:r>
            <a:endParaRPr/>
          </a:p>
          <a:p>
            <a:pPr indent="-317500" lvl="1" marL="914400" rtl="0">
              <a:spcBef>
                <a:spcPts val="0"/>
              </a:spcBef>
              <a:spcAft>
                <a:spcPts val="0"/>
              </a:spcAft>
              <a:buSzPts val="1400"/>
              <a:buChar char="○"/>
            </a:pPr>
            <a:r>
              <a:rPr lang="en"/>
              <a:t>If attacker needs to be close enough to network then those operating the network might visually see threat </a:t>
            </a:r>
            <a:endParaRPr/>
          </a:p>
          <a:p>
            <a:pPr indent="-317500" lvl="1" marL="914400" rtl="0">
              <a:spcBef>
                <a:spcPts val="0"/>
              </a:spcBef>
              <a:spcAft>
                <a:spcPts val="0"/>
              </a:spcAft>
              <a:buSzPts val="1400"/>
              <a:buChar char="○"/>
            </a:pPr>
            <a:r>
              <a:rPr lang="en"/>
              <a:t>Can also be </a:t>
            </a:r>
            <a:r>
              <a:rPr lang="en"/>
              <a:t>helpful</a:t>
            </a:r>
            <a:r>
              <a:rPr lang="en"/>
              <a:t> when trying to create a </a:t>
            </a:r>
            <a:r>
              <a:rPr lang="en"/>
              <a:t>timeline of a suspected wireless intrusion and determining time &amp; place of attack</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Shape 39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Denial of Service/Hijacking</a:t>
            </a:r>
            <a:endParaRPr/>
          </a:p>
        </p:txBody>
      </p:sp>
      <p:sp>
        <p:nvSpPr>
          <p:cNvPr id="394" name="Shape 39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Can </a:t>
            </a:r>
            <a:r>
              <a:rPr lang="en"/>
              <a:t>occur</a:t>
            </a:r>
            <a:r>
              <a:rPr lang="en"/>
              <a:t> on several layers of the wireless </a:t>
            </a:r>
            <a:r>
              <a:rPr lang="en"/>
              <a:t>protocol</a:t>
            </a:r>
            <a:endParaRPr/>
          </a:p>
          <a:p>
            <a:pPr indent="-342900" lvl="0" marL="457200" rtl="0">
              <a:spcBef>
                <a:spcPts val="0"/>
              </a:spcBef>
              <a:spcAft>
                <a:spcPts val="0"/>
              </a:spcAft>
              <a:buSzPts val="1800"/>
              <a:buChar char="●"/>
            </a:pPr>
            <a:r>
              <a:rPr lang="en"/>
              <a:t>RF jamming</a:t>
            </a:r>
            <a:endParaRPr/>
          </a:p>
          <a:p>
            <a:pPr indent="-317500" lvl="1" marL="914400" rtl="0">
              <a:spcBef>
                <a:spcPts val="0"/>
              </a:spcBef>
              <a:spcAft>
                <a:spcPts val="0"/>
              </a:spcAft>
              <a:buSzPts val="1400"/>
              <a:buChar char="○"/>
            </a:pPr>
            <a:r>
              <a:rPr lang="en"/>
              <a:t>Type of DoS by sending more </a:t>
            </a:r>
            <a:r>
              <a:rPr lang="en"/>
              <a:t>powerful</a:t>
            </a:r>
            <a:r>
              <a:rPr lang="en"/>
              <a:t> RF signal that drowns out </a:t>
            </a:r>
            <a:r>
              <a:rPr lang="en"/>
              <a:t>other</a:t>
            </a:r>
            <a:r>
              <a:rPr lang="en"/>
              <a:t> wireless signals</a:t>
            </a:r>
            <a:endParaRPr/>
          </a:p>
          <a:p>
            <a:pPr indent="-342900" lvl="0" marL="457200" rtl="0">
              <a:spcBef>
                <a:spcPts val="0"/>
              </a:spcBef>
              <a:spcAft>
                <a:spcPts val="0"/>
              </a:spcAft>
              <a:buSzPts val="1800"/>
              <a:buChar char="●"/>
            </a:pPr>
            <a:r>
              <a:rPr lang="en"/>
              <a:t>Protocol</a:t>
            </a:r>
            <a:r>
              <a:rPr lang="en"/>
              <a:t> DoS / Layer 2 DoS</a:t>
            </a:r>
            <a:endParaRPr/>
          </a:p>
          <a:p>
            <a:pPr indent="-317500" lvl="1" marL="914400" rtl="0">
              <a:spcBef>
                <a:spcPts val="0"/>
              </a:spcBef>
              <a:spcAft>
                <a:spcPts val="0"/>
              </a:spcAft>
              <a:buSzPts val="1400"/>
              <a:buChar char="○"/>
            </a:pPr>
            <a:r>
              <a:rPr lang="en"/>
              <a:t>Edit management and control frames sent to client, causing client to loss connection</a:t>
            </a:r>
            <a:endParaRPr/>
          </a:p>
          <a:p>
            <a:pPr indent="-317500" lvl="2" marL="1371600" rtl="0">
              <a:spcBef>
                <a:spcPts val="0"/>
              </a:spcBef>
              <a:spcAft>
                <a:spcPts val="0"/>
              </a:spcAft>
              <a:buSzPts val="1400"/>
              <a:buChar char="■"/>
            </a:pPr>
            <a:r>
              <a:rPr lang="en"/>
              <a:t>Most clients don’t validate management and control frames and sending packets that seems to come from a legit AP with request to </a:t>
            </a:r>
            <a:r>
              <a:rPr lang="en"/>
              <a:t>disconnect</a:t>
            </a:r>
            <a:r>
              <a:rPr lang="en"/>
              <a:t> can trick the client into disconnecting from the AP (Use </a:t>
            </a:r>
            <a:r>
              <a:rPr b="1" lang="en"/>
              <a:t>WLAN-Jack</a:t>
            </a:r>
            <a:r>
              <a:rPr lang="en"/>
              <a:t> &amp; </a:t>
            </a:r>
            <a:r>
              <a:rPr b="1" lang="en"/>
              <a:t>Aireplay-ng</a:t>
            </a:r>
            <a:r>
              <a:rPr lang="en"/>
              <a:t> to do this)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Shape 39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Denial of Service/Hijacking (cont.)</a:t>
            </a:r>
            <a:endParaRPr/>
          </a:p>
        </p:txBody>
      </p:sp>
      <p:sp>
        <p:nvSpPr>
          <p:cNvPr id="400" name="Shape 40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Lato"/>
              <a:buChar char="●"/>
            </a:pPr>
            <a:r>
              <a:rPr lang="en"/>
              <a:t>Flooding</a:t>
            </a:r>
            <a:endParaRPr/>
          </a:p>
          <a:p>
            <a:pPr indent="-342900" lvl="1" marL="914400" marR="0" rtl="0" algn="l">
              <a:lnSpc>
                <a:spcPct val="115000"/>
              </a:lnSpc>
              <a:spcBef>
                <a:spcPts val="0"/>
              </a:spcBef>
              <a:spcAft>
                <a:spcPts val="0"/>
              </a:spcAft>
              <a:buClr>
                <a:schemeClr val="dk2"/>
              </a:buClr>
              <a:buSzPts val="1800"/>
              <a:buFont typeface="Lato"/>
              <a:buChar char="○"/>
            </a:pPr>
            <a:r>
              <a:rPr lang="en"/>
              <a:t>Flood AP with fake clients, making it impossible for real clients to connect; Tools: </a:t>
            </a:r>
            <a:r>
              <a:rPr b="1" lang="en"/>
              <a:t>File2air</a:t>
            </a:r>
            <a:r>
              <a:rPr lang="en"/>
              <a:t>, </a:t>
            </a:r>
            <a:r>
              <a:rPr b="1" lang="en"/>
              <a:t>Void11</a:t>
            </a:r>
            <a:r>
              <a:rPr lang="en"/>
              <a:t>, </a:t>
            </a:r>
            <a:r>
              <a:rPr b="1" lang="en"/>
              <a:t>MDK2</a:t>
            </a:r>
            <a:r>
              <a:rPr lang="en"/>
              <a:t>, and </a:t>
            </a:r>
            <a:r>
              <a:rPr b="1" lang="en"/>
              <a:t>MDK3</a:t>
            </a:r>
            <a:endParaRPr b="1"/>
          </a:p>
          <a:p>
            <a:pPr indent="-342900" lvl="0" marL="457200" marR="0" rtl="0" algn="l">
              <a:lnSpc>
                <a:spcPct val="115000"/>
              </a:lnSpc>
              <a:spcBef>
                <a:spcPts val="0"/>
              </a:spcBef>
              <a:spcAft>
                <a:spcPts val="0"/>
              </a:spcAft>
              <a:buSzPts val="1800"/>
              <a:buChar char="●"/>
            </a:pPr>
            <a:r>
              <a:rPr lang="en"/>
              <a:t>Evil Twin (ph00ling)</a:t>
            </a:r>
            <a:endParaRPr/>
          </a:p>
          <a:p>
            <a:pPr indent="-317500" lvl="1" marL="914400" marR="0" rtl="0" algn="l">
              <a:lnSpc>
                <a:spcPct val="115000"/>
              </a:lnSpc>
              <a:spcBef>
                <a:spcPts val="0"/>
              </a:spcBef>
              <a:spcAft>
                <a:spcPts val="0"/>
              </a:spcAft>
              <a:buSzPts val="1400"/>
              <a:buChar char="○"/>
            </a:pPr>
            <a:r>
              <a:rPr lang="en"/>
              <a:t>Client connects to fake AP thinking it’s the real AP, Tools: </a:t>
            </a:r>
            <a:r>
              <a:rPr b="1" lang="en"/>
              <a:t>Airsnarf</a:t>
            </a:r>
            <a:endParaRPr b="1"/>
          </a:p>
          <a:p>
            <a:pPr indent="-317500" lvl="1" marL="914400" marR="0" rtl="0" algn="l">
              <a:lnSpc>
                <a:spcPct val="115000"/>
              </a:lnSpc>
              <a:spcBef>
                <a:spcPts val="0"/>
              </a:spcBef>
              <a:spcAft>
                <a:spcPts val="0"/>
              </a:spcAft>
              <a:buSzPts val="1400"/>
              <a:buChar char="○"/>
            </a:pPr>
            <a:r>
              <a:rPr lang="en"/>
              <a:t>Or manually by</a:t>
            </a:r>
            <a:endParaRPr/>
          </a:p>
          <a:p>
            <a:pPr indent="-317500" lvl="2" marL="1371600" marR="0" rtl="0" algn="l">
              <a:lnSpc>
                <a:spcPct val="115000"/>
              </a:lnSpc>
              <a:spcBef>
                <a:spcPts val="0"/>
              </a:spcBef>
              <a:spcAft>
                <a:spcPts val="0"/>
              </a:spcAft>
              <a:buSzPts val="1400"/>
              <a:buChar char="■"/>
            </a:pPr>
            <a:r>
              <a:rPr lang="en"/>
              <a:t>Setting WNIC in master mode</a:t>
            </a:r>
            <a:endParaRPr/>
          </a:p>
          <a:p>
            <a:pPr indent="-317500" lvl="2" marL="1371600" marR="0" rtl="0" algn="l">
              <a:lnSpc>
                <a:spcPct val="115000"/>
              </a:lnSpc>
              <a:spcBef>
                <a:spcPts val="0"/>
              </a:spcBef>
              <a:spcAft>
                <a:spcPts val="0"/>
              </a:spcAft>
              <a:buSzPts val="1400"/>
              <a:buChar char="■"/>
            </a:pPr>
            <a:r>
              <a:rPr lang="en"/>
              <a:t>Configuring a HTTPD server to serve pages matching the captive portal of the spoofed service</a:t>
            </a:r>
            <a:endParaRPr/>
          </a:p>
          <a:p>
            <a:pPr indent="-317500" lvl="2" marL="1371600" marR="0" rtl="0" algn="l">
              <a:lnSpc>
                <a:spcPct val="115000"/>
              </a:lnSpc>
              <a:spcBef>
                <a:spcPts val="0"/>
              </a:spcBef>
              <a:spcAft>
                <a:spcPts val="0"/>
              </a:spcAft>
              <a:buSzPts val="1400"/>
              <a:buChar char="■"/>
            </a:pPr>
            <a:r>
              <a:rPr lang="en"/>
              <a:t>Establishing a DHCPD and DNS server so the victim receives the IP </a:t>
            </a:r>
            <a:r>
              <a:rPr lang="en"/>
              <a:t>address attack chooses for them</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Shape 40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Practical Wireless Deployment Methodology (PWDM)</a:t>
            </a:r>
            <a:endParaRPr/>
          </a:p>
        </p:txBody>
      </p:sp>
      <p:sp>
        <p:nvSpPr>
          <p:cNvPr id="406" name="Shape 406"/>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AutoNum type="arabicPeriod"/>
            </a:pPr>
            <a:r>
              <a:rPr lang="en"/>
              <a:t>Deployment analysis</a:t>
            </a:r>
            <a:endParaRPr/>
          </a:p>
          <a:p>
            <a:pPr indent="-317500" lvl="0" marL="457200" rtl="0">
              <a:spcBef>
                <a:spcPts val="0"/>
              </a:spcBef>
              <a:spcAft>
                <a:spcPts val="0"/>
              </a:spcAft>
              <a:buSzPts val="1400"/>
              <a:buAutoNum type="arabicPeriod"/>
            </a:pPr>
            <a:r>
              <a:rPr lang="en"/>
              <a:t>Contractual negotiation</a:t>
            </a:r>
            <a:endParaRPr/>
          </a:p>
          <a:p>
            <a:pPr indent="-317500" lvl="0" marL="457200" rtl="0">
              <a:spcBef>
                <a:spcPts val="0"/>
              </a:spcBef>
              <a:spcAft>
                <a:spcPts val="0"/>
              </a:spcAft>
              <a:buSzPts val="1400"/>
              <a:buAutoNum type="arabicPeriod"/>
            </a:pPr>
            <a:r>
              <a:rPr lang="en"/>
              <a:t>Deployment tactical planning</a:t>
            </a:r>
            <a:endParaRPr/>
          </a:p>
          <a:p>
            <a:pPr indent="-317500" lvl="0" marL="457200" rtl="0">
              <a:spcBef>
                <a:spcPts val="0"/>
              </a:spcBef>
              <a:spcAft>
                <a:spcPts val="0"/>
              </a:spcAft>
              <a:buSzPts val="1400"/>
              <a:buAutoNum type="arabicPeriod"/>
            </a:pPr>
            <a:r>
              <a:rPr lang="en"/>
              <a:t>Deployment procedural rollout</a:t>
            </a:r>
            <a:endParaRPr/>
          </a:p>
          <a:p>
            <a:pPr indent="-317500" lvl="0" marL="457200" rtl="0">
              <a:spcBef>
                <a:spcPts val="0"/>
              </a:spcBef>
              <a:spcAft>
                <a:spcPts val="0"/>
              </a:spcAft>
              <a:buSzPts val="1400"/>
              <a:buAutoNum type="arabicPeriod"/>
            </a:pPr>
            <a:r>
              <a:rPr lang="en"/>
              <a:t>Supporting infrastructure rollout</a:t>
            </a:r>
            <a:endParaRPr/>
          </a:p>
          <a:p>
            <a:pPr indent="-317500" lvl="0" marL="457200" rtl="0">
              <a:spcBef>
                <a:spcPts val="0"/>
              </a:spcBef>
              <a:spcAft>
                <a:spcPts val="0"/>
              </a:spcAft>
              <a:buSzPts val="1400"/>
              <a:buAutoNum type="arabicPeriod"/>
            </a:pPr>
            <a:r>
              <a:rPr lang="en"/>
              <a:t>AP security issues</a:t>
            </a:r>
            <a:endParaRPr/>
          </a:p>
          <a:p>
            <a:pPr indent="-317500" lvl="0" marL="457200" rtl="0">
              <a:spcBef>
                <a:spcPts val="0"/>
              </a:spcBef>
              <a:spcAft>
                <a:spcPts val="0"/>
              </a:spcAft>
              <a:buSzPts val="1400"/>
              <a:buAutoNum type="arabicPeriod"/>
            </a:pPr>
            <a:r>
              <a:rPr lang="en"/>
              <a:t>Layer 3 mitigation strategies</a:t>
            </a:r>
            <a:endParaRPr/>
          </a:p>
          <a:p>
            <a:pPr indent="-317500" lvl="0" marL="457200" rtl="0">
              <a:spcBef>
                <a:spcPts val="0"/>
              </a:spcBef>
              <a:spcAft>
                <a:spcPts val="0"/>
              </a:spcAft>
              <a:buSzPts val="1400"/>
              <a:buAutoNum type="arabicPeriod"/>
            </a:pPr>
            <a:r>
              <a:rPr lang="en"/>
              <a:t>Gateway management</a:t>
            </a:r>
            <a:endParaRPr/>
          </a:p>
          <a:p>
            <a:pPr indent="-317500" lvl="0" marL="457200" rtl="0">
              <a:spcBef>
                <a:spcPts val="0"/>
              </a:spcBef>
              <a:spcAft>
                <a:spcPts val="0"/>
              </a:spcAft>
              <a:buSzPts val="1400"/>
              <a:buAutoNum type="arabicPeriod"/>
            </a:pPr>
            <a:r>
              <a:rPr lang="en"/>
              <a:t>Management overlay issues</a:t>
            </a:r>
            <a:endParaRPr/>
          </a:p>
          <a:p>
            <a:pPr indent="-317500" lvl="0" marL="457200" rtl="0">
              <a:spcBef>
                <a:spcPts val="0"/>
              </a:spcBef>
              <a:spcAft>
                <a:spcPts val="0"/>
              </a:spcAft>
              <a:buSzPts val="1400"/>
              <a:buAutoNum type="arabicPeriod"/>
            </a:pPr>
            <a:r>
              <a:rPr lang="en"/>
              <a:t>UAT and commissioning</a:t>
            </a:r>
            <a:endParaRPr/>
          </a:p>
          <a:p>
            <a:pPr indent="0" lvl="0" marL="0" rtl="0">
              <a:spcBef>
                <a:spcPts val="1600"/>
              </a:spcBef>
              <a:spcAft>
                <a:spcPts val="1600"/>
              </a:spcAft>
              <a:buNone/>
            </a:pPr>
            <a:r>
              <a:t/>
            </a:r>
            <a:endParaRPr sz="1400"/>
          </a:p>
        </p:txBody>
      </p:sp>
      <p:sp>
        <p:nvSpPr>
          <p:cNvPr id="407" name="Shape 407"/>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PWDN is designed to help any size organization deploying a WLAN to consistently and effectively by following a series of steps that cover many aspects of WLAN and WLAN security.</a:t>
            </a:r>
            <a:endParaRPr/>
          </a:p>
          <a:p>
            <a:pPr indent="0" lvl="0" marL="0" rtl="0">
              <a:spcBef>
                <a:spcPts val="1600"/>
              </a:spcBef>
              <a:spcAft>
                <a:spcPts val="0"/>
              </a:spcAft>
              <a:buNone/>
            </a:pPr>
            <a:r>
              <a:rPr lang="en"/>
              <a:t>More at </a:t>
            </a:r>
            <a:r>
              <a:rPr lang="en" u="sng">
                <a:solidFill>
                  <a:schemeClr val="hlink"/>
                </a:solidFill>
                <a:hlinkClick r:id="rId3"/>
              </a:rPr>
              <a:t>http://pwdm.net</a:t>
            </a:r>
            <a:endParaRPr/>
          </a:p>
          <a:p>
            <a:pPr indent="0" lvl="0" marL="0" rtl="0">
              <a:spcBef>
                <a:spcPts val="1600"/>
              </a:spcBef>
              <a:spcAft>
                <a:spcPts val="160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Shape 412"/>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Using Linux to Deliver Secure Wireless Infrastructure Devices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Shape 4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Wireless Access Point</a:t>
            </a:r>
            <a:endParaRPr/>
          </a:p>
        </p:txBody>
      </p:sp>
      <p:sp>
        <p:nvSpPr>
          <p:cNvPr id="418" name="Shape 41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You can DIY your own AP</a:t>
            </a:r>
            <a:endParaRPr/>
          </a:p>
          <a:p>
            <a:pPr indent="-317500" lvl="1" marL="914400" rtl="0">
              <a:spcBef>
                <a:spcPts val="0"/>
              </a:spcBef>
              <a:spcAft>
                <a:spcPts val="0"/>
              </a:spcAft>
              <a:buSzPts val="1400"/>
              <a:buChar char="○"/>
            </a:pPr>
            <a:r>
              <a:rPr lang="en"/>
              <a:t>Offers more customization and control</a:t>
            </a:r>
            <a:endParaRPr/>
          </a:p>
          <a:p>
            <a:pPr indent="-342900" lvl="0" marL="457200" rtl="0">
              <a:spcBef>
                <a:spcPts val="0"/>
              </a:spcBef>
              <a:spcAft>
                <a:spcPts val="0"/>
              </a:spcAft>
              <a:buSzPts val="1800"/>
              <a:buChar char="●"/>
            </a:pPr>
            <a:r>
              <a:rPr lang="en"/>
              <a:t>3 Solutions</a:t>
            </a:r>
            <a:endParaRPr/>
          </a:p>
          <a:p>
            <a:pPr indent="-317500" lvl="1" marL="914400" rtl="0">
              <a:spcBef>
                <a:spcPts val="0"/>
              </a:spcBef>
              <a:spcAft>
                <a:spcPts val="0"/>
              </a:spcAft>
              <a:buSzPts val="1400"/>
              <a:buChar char="○"/>
            </a:pPr>
            <a:r>
              <a:rPr b="1" lang="en"/>
              <a:t>Hostapd</a:t>
            </a:r>
            <a:endParaRPr b="1"/>
          </a:p>
          <a:p>
            <a:pPr indent="-317500" lvl="2" marL="1371600" rtl="0">
              <a:spcBef>
                <a:spcPts val="0"/>
              </a:spcBef>
              <a:spcAft>
                <a:spcPts val="0"/>
              </a:spcAft>
              <a:buSzPts val="1400"/>
              <a:buChar char="■"/>
            </a:pPr>
            <a:r>
              <a:rPr lang="en"/>
              <a:t>Software only solution</a:t>
            </a:r>
            <a:endParaRPr/>
          </a:p>
          <a:p>
            <a:pPr indent="-317500" lvl="1" marL="914400" rtl="0">
              <a:spcBef>
                <a:spcPts val="0"/>
              </a:spcBef>
              <a:spcAft>
                <a:spcPts val="0"/>
              </a:spcAft>
              <a:buSzPts val="1400"/>
              <a:buChar char="○"/>
            </a:pPr>
            <a:r>
              <a:rPr b="1" lang="en"/>
              <a:t>OpenWRT</a:t>
            </a:r>
            <a:r>
              <a:rPr lang="en"/>
              <a:t>/</a:t>
            </a:r>
            <a:r>
              <a:rPr b="1" lang="en"/>
              <a:t>DD-WRT</a:t>
            </a:r>
            <a:endParaRPr b="1"/>
          </a:p>
          <a:p>
            <a:pPr indent="-317500" lvl="2" marL="1371600" rtl="0">
              <a:spcBef>
                <a:spcPts val="0"/>
              </a:spcBef>
              <a:spcAft>
                <a:spcPts val="0"/>
              </a:spcAft>
              <a:buSzPts val="1400"/>
              <a:buChar char="■"/>
            </a:pPr>
            <a:r>
              <a:rPr lang="en"/>
              <a:t>Extends existing hardware like the Linksys WRT Router</a:t>
            </a:r>
            <a:endParaRPr/>
          </a:p>
          <a:p>
            <a:pPr indent="-317500" lvl="1" marL="914400" rtl="0">
              <a:spcBef>
                <a:spcPts val="0"/>
              </a:spcBef>
              <a:spcAft>
                <a:spcPts val="0"/>
              </a:spcAft>
              <a:buSzPts val="1400"/>
              <a:buChar char="○"/>
            </a:pPr>
            <a:r>
              <a:rPr lang="en"/>
              <a:t>Combined Stack</a:t>
            </a:r>
            <a:endParaRPr/>
          </a:p>
          <a:p>
            <a:pPr indent="-317500" lvl="2" marL="1371600" rtl="0">
              <a:spcBef>
                <a:spcPts val="0"/>
              </a:spcBef>
              <a:spcAft>
                <a:spcPts val="0"/>
              </a:spcAft>
              <a:buSzPts val="1400"/>
              <a:buChar char="■"/>
            </a:pPr>
            <a:r>
              <a:rPr lang="en"/>
              <a:t>Mix software solutions like </a:t>
            </a:r>
            <a:r>
              <a:rPr b="1" lang="en"/>
              <a:t>Soekris</a:t>
            </a:r>
            <a:r>
              <a:rPr lang="en"/>
              <a:t>, </a:t>
            </a:r>
            <a:r>
              <a:rPr b="1" lang="en"/>
              <a:t>PC Engine WRAP Board,</a:t>
            </a:r>
            <a:r>
              <a:rPr lang="en"/>
              <a:t> </a:t>
            </a:r>
            <a:r>
              <a:rPr b="1" lang="en"/>
              <a:t>Pyramid Linux</a:t>
            </a:r>
            <a:r>
              <a:rPr lang="en"/>
              <a:t> and a </a:t>
            </a:r>
            <a:r>
              <a:rPr lang="en"/>
              <a:t>variety</a:t>
            </a:r>
            <a:r>
              <a:rPr lang="en"/>
              <a:t> of other Linux based router software to enable existing or new chipsets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Wireless Setup - Linux Wireless Chipsets</a:t>
            </a:r>
            <a:endParaRPr/>
          </a:p>
        </p:txBody>
      </p:sp>
      <p:sp>
        <p:nvSpPr>
          <p:cNvPr id="103" name="Shape 103"/>
          <p:cNvSpPr txBox="1"/>
          <p:nvPr>
            <p:ph idx="1" type="body"/>
          </p:nvPr>
        </p:nvSpPr>
        <p:spPr>
          <a:xfrm>
            <a:off x="2410100" y="1259400"/>
            <a:ext cx="6321600" cy="33387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00000"/>
              </a:buClr>
              <a:buSzPts val="1800"/>
              <a:buChar char="●"/>
            </a:pPr>
            <a:r>
              <a:rPr lang="en">
                <a:solidFill>
                  <a:srgbClr val="000000"/>
                </a:solidFill>
              </a:rPr>
              <a:t>Other Wireless Chipsets</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Many other chipsets exist for WNIC</a:t>
            </a:r>
            <a:endParaRPr>
              <a:solidFill>
                <a:srgbClr val="000000"/>
              </a:solidFill>
            </a:endParaRPr>
          </a:p>
          <a:p>
            <a:pPr indent="-317500" lvl="2" marL="1371600" marR="0" rtl="0" algn="l">
              <a:lnSpc>
                <a:spcPct val="115000"/>
              </a:lnSpc>
              <a:spcBef>
                <a:spcPts val="0"/>
              </a:spcBef>
              <a:spcAft>
                <a:spcPts val="0"/>
              </a:spcAft>
              <a:buClr>
                <a:srgbClr val="000000"/>
              </a:buClr>
              <a:buSzPts val="1400"/>
              <a:buChar char="■"/>
            </a:pPr>
            <a:r>
              <a:rPr lang="en">
                <a:solidFill>
                  <a:srgbClr val="000000"/>
                </a:solidFill>
              </a:rPr>
              <a:t>Ex: from Broadcom and Texas Instruments</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Linux support may be patchy</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Avoid them if possible, if you can’t:</a:t>
            </a:r>
            <a:endParaRPr>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a:solidFill>
                  <a:srgbClr val="000000"/>
                </a:solidFill>
              </a:rPr>
              <a:t>NDISwrapper/Driverloader</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A wrapper for the Windows WNIC driver</a:t>
            </a:r>
            <a:endParaRPr>
              <a:solidFill>
                <a:srgbClr val="000000"/>
              </a:solidFill>
            </a:endParaRPr>
          </a:p>
          <a:p>
            <a:pPr indent="-317500" lvl="2" marL="1371600" marR="0" rtl="0" algn="l">
              <a:lnSpc>
                <a:spcPct val="115000"/>
              </a:lnSpc>
              <a:spcBef>
                <a:spcPts val="0"/>
              </a:spcBef>
              <a:spcAft>
                <a:spcPts val="0"/>
              </a:spcAft>
              <a:buClr>
                <a:srgbClr val="000000"/>
              </a:buClr>
              <a:buSzPts val="1400"/>
              <a:buChar char="■"/>
            </a:pPr>
            <a:r>
              <a:rPr lang="en">
                <a:solidFill>
                  <a:srgbClr val="000000"/>
                </a:solidFill>
              </a:rPr>
              <a:t>Nearly every WNIC ships with a Windows driver built in</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Acts as an abstraction layer and allows </a:t>
            </a:r>
            <a:r>
              <a:rPr lang="en"/>
              <a:t>Linux machines to use functionality found in the Windows driver</a:t>
            </a:r>
            <a:endParaRPr/>
          </a:p>
          <a:p>
            <a:pPr indent="-317500" lvl="1" marL="914400" marR="0" rtl="0" algn="l">
              <a:lnSpc>
                <a:spcPct val="115000"/>
              </a:lnSpc>
              <a:spcBef>
                <a:spcPts val="0"/>
              </a:spcBef>
              <a:spcAft>
                <a:spcPts val="0"/>
              </a:spcAft>
              <a:buSzPts val="1400"/>
              <a:buChar char="○"/>
            </a:pPr>
            <a:r>
              <a:rPr lang="en"/>
              <a:t>Not full-proof</a:t>
            </a:r>
            <a:endParaRPr/>
          </a:p>
          <a:p>
            <a:pPr indent="-317500" lvl="2" marL="1371600" marR="0" rtl="0" algn="l">
              <a:lnSpc>
                <a:spcPct val="115000"/>
              </a:lnSpc>
              <a:spcBef>
                <a:spcPts val="0"/>
              </a:spcBef>
              <a:spcAft>
                <a:spcPts val="0"/>
              </a:spcAft>
              <a:buSzPts val="1400"/>
              <a:buChar char="■"/>
            </a:pPr>
            <a:r>
              <a:rPr lang="en"/>
              <a:t>Does not allow monitor or master mode, which allows using full power of chipset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Shape 42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Authentication Server</a:t>
            </a:r>
            <a:endParaRPr/>
          </a:p>
        </p:txBody>
      </p:sp>
      <p:sp>
        <p:nvSpPr>
          <p:cNvPr id="424" name="Shape 42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Linux offers software solutions like </a:t>
            </a:r>
            <a:r>
              <a:rPr b="1" lang="en"/>
              <a:t>FreeRADIUS</a:t>
            </a:r>
            <a:r>
              <a:rPr lang="en"/>
              <a:t> to add backend authentication server to WPA/WPA2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Shape 42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Captive Portal</a:t>
            </a:r>
            <a:endParaRPr/>
          </a:p>
        </p:txBody>
      </p:sp>
      <p:sp>
        <p:nvSpPr>
          <p:cNvPr id="430" name="Shape 43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Captive Portals offer </a:t>
            </a:r>
            <a:r>
              <a:rPr lang="en"/>
              <a:t>business</a:t>
            </a:r>
            <a:r>
              <a:rPr lang="en"/>
              <a:t>, or anyone running an AP to regulate access with their AP either by </a:t>
            </a:r>
            <a:r>
              <a:rPr lang="en"/>
              <a:t>requiring</a:t>
            </a:r>
            <a:r>
              <a:rPr lang="en"/>
              <a:t> authentication or accepting terms and usage rules.</a:t>
            </a:r>
            <a:endParaRPr/>
          </a:p>
          <a:p>
            <a:pPr indent="-342900" lvl="0" marL="457200" rtl="0">
              <a:spcBef>
                <a:spcPts val="0"/>
              </a:spcBef>
              <a:spcAft>
                <a:spcPts val="0"/>
              </a:spcAft>
              <a:buSzPts val="1800"/>
              <a:buChar char="●"/>
            </a:pPr>
            <a:r>
              <a:rPr lang="en"/>
              <a:t>Linux offers Free Software solutions like </a:t>
            </a:r>
            <a:r>
              <a:rPr b="1" lang="en"/>
              <a:t>wifidog</a:t>
            </a:r>
            <a:r>
              <a:rPr lang="en"/>
              <a:t> and </a:t>
            </a:r>
            <a:r>
              <a:rPr b="1" lang="en"/>
              <a:t>NoCatAuth</a:t>
            </a:r>
            <a:r>
              <a:rPr lang="en"/>
              <a:t> to implement on Linux based APs.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Shape 43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Wireless Intrusion Detection System (WIDS)</a:t>
            </a:r>
            <a:endParaRPr/>
          </a:p>
        </p:txBody>
      </p:sp>
      <p:sp>
        <p:nvSpPr>
          <p:cNvPr id="436" name="Shape 43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Wireless IDS work like regular IDS but, well… for wireless</a:t>
            </a:r>
            <a:endParaRPr/>
          </a:p>
          <a:p>
            <a:pPr indent="-342900" lvl="0" marL="457200" rtl="0">
              <a:spcBef>
                <a:spcPts val="0"/>
              </a:spcBef>
              <a:spcAft>
                <a:spcPts val="0"/>
              </a:spcAft>
              <a:buSzPts val="1800"/>
              <a:buChar char="●"/>
            </a:pPr>
            <a:r>
              <a:rPr lang="en"/>
              <a:t>WIDS requires more tools that can cover</a:t>
            </a:r>
            <a:endParaRPr/>
          </a:p>
          <a:p>
            <a:pPr indent="-317500" lvl="1" marL="914400" rtl="0">
              <a:spcBef>
                <a:spcPts val="0"/>
              </a:spcBef>
              <a:spcAft>
                <a:spcPts val="0"/>
              </a:spcAft>
              <a:buSzPts val="1400"/>
              <a:buChar char="○"/>
            </a:pPr>
            <a:r>
              <a:rPr lang="en"/>
              <a:t>Attacks using deauthentication  packet floods</a:t>
            </a:r>
            <a:endParaRPr/>
          </a:p>
          <a:p>
            <a:pPr indent="-317500" lvl="1" marL="914400" rtl="0">
              <a:spcBef>
                <a:spcPts val="0"/>
              </a:spcBef>
              <a:spcAft>
                <a:spcPts val="0"/>
              </a:spcAft>
              <a:buSzPts val="1400"/>
              <a:buChar char="○"/>
            </a:pPr>
            <a:r>
              <a:rPr lang="en"/>
              <a:t>Detecting </a:t>
            </a:r>
            <a:r>
              <a:rPr lang="en"/>
              <a:t>fake APs &amp; captive portals</a:t>
            </a:r>
            <a:endParaRPr/>
          </a:p>
          <a:p>
            <a:pPr indent="-342900" lvl="0" marL="457200" rtl="0">
              <a:spcBef>
                <a:spcPts val="0"/>
              </a:spcBef>
              <a:spcAft>
                <a:spcPts val="0"/>
              </a:spcAft>
              <a:buSzPts val="1800"/>
              <a:buChar char="●"/>
            </a:pPr>
            <a:r>
              <a:rPr lang="en"/>
              <a:t>Free Software solutions for IDS/WIDS are:</a:t>
            </a:r>
            <a:endParaRPr/>
          </a:p>
          <a:p>
            <a:pPr indent="-317500" lvl="1" marL="914400" rtl="0">
              <a:spcBef>
                <a:spcPts val="0"/>
              </a:spcBef>
              <a:spcAft>
                <a:spcPts val="0"/>
              </a:spcAft>
              <a:buSzPts val="1400"/>
              <a:buChar char="○"/>
            </a:pPr>
            <a:r>
              <a:rPr b="1" lang="en"/>
              <a:t>Snort</a:t>
            </a:r>
            <a:endParaRPr/>
          </a:p>
          <a:p>
            <a:pPr indent="-317500" lvl="1" marL="914400" rtl="0">
              <a:spcBef>
                <a:spcPts val="0"/>
              </a:spcBef>
              <a:spcAft>
                <a:spcPts val="0"/>
              </a:spcAft>
              <a:buSzPts val="1400"/>
              <a:buChar char="○"/>
            </a:pPr>
            <a:r>
              <a:rPr b="1" lang="en"/>
              <a:t>Snort-Wireless</a:t>
            </a:r>
            <a:endParaRPr b="1"/>
          </a:p>
          <a:p>
            <a:pPr indent="-317500" lvl="2" marL="1371600" rtl="0">
              <a:spcBef>
                <a:spcPts val="0"/>
              </a:spcBef>
              <a:spcAft>
                <a:spcPts val="0"/>
              </a:spcAft>
              <a:buSzPts val="1400"/>
              <a:buChar char="■"/>
            </a:pPr>
            <a:r>
              <a:rPr lang="en"/>
              <a:t>Simply setup a Linux machine with a wireless card in RFMON mode and start using Snort</a:t>
            </a:r>
            <a:endParaRPr b="1"/>
          </a:p>
          <a:p>
            <a:pPr indent="-317500" lvl="1" marL="914400" rtl="0">
              <a:spcBef>
                <a:spcPts val="0"/>
              </a:spcBef>
              <a:spcAft>
                <a:spcPts val="0"/>
              </a:spcAft>
              <a:buSzPts val="1400"/>
              <a:buChar char="○"/>
            </a:pPr>
            <a:r>
              <a:rPr b="1" lang="en"/>
              <a:t>Kismet Wireless</a:t>
            </a:r>
            <a:endParaRPr b="1"/>
          </a:p>
          <a:p>
            <a:pPr indent="-317500" lvl="1" marL="914400" rtl="0">
              <a:spcBef>
                <a:spcPts val="0"/>
              </a:spcBef>
              <a:spcAft>
                <a:spcPts val="0"/>
              </a:spcAft>
              <a:buSzPts val="1400"/>
              <a:buChar char="○"/>
            </a:pPr>
            <a:r>
              <a:rPr b="1" lang="en"/>
              <a:t>WIDZ</a:t>
            </a:r>
            <a:endParaRPr b="1"/>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Shape 44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Incident Response Kit</a:t>
            </a:r>
            <a:endParaRPr/>
          </a:p>
        </p:txBody>
      </p:sp>
      <p:sp>
        <p:nvSpPr>
          <p:cNvPr id="442" name="Shape 442"/>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Use Linux laptops with </a:t>
            </a:r>
            <a:r>
              <a:rPr lang="en"/>
              <a:t>various</a:t>
            </a:r>
            <a:r>
              <a:rPr lang="en"/>
              <a:t> tools during a incident response to find </a:t>
            </a:r>
            <a:r>
              <a:rPr lang="en"/>
              <a:t>rogue</a:t>
            </a:r>
            <a:r>
              <a:rPr lang="en"/>
              <a:t> AP</a:t>
            </a:r>
            <a:endParaRPr/>
          </a:p>
          <a:p>
            <a:pPr indent="-317500" lvl="1" marL="914400" rtl="0">
              <a:spcBef>
                <a:spcPts val="0"/>
              </a:spcBef>
              <a:spcAft>
                <a:spcPts val="0"/>
              </a:spcAft>
              <a:buSzPts val="1400"/>
              <a:buChar char="○"/>
            </a:pPr>
            <a:r>
              <a:rPr b="1" lang="en"/>
              <a:t>w</a:t>
            </a:r>
            <a:r>
              <a:rPr b="1" lang="en"/>
              <a:t>avemon</a:t>
            </a:r>
            <a:endParaRPr b="1"/>
          </a:p>
          <a:p>
            <a:pPr indent="-317500" lvl="2" marL="1371600" rtl="0">
              <a:spcBef>
                <a:spcPts val="0"/>
              </a:spcBef>
              <a:spcAft>
                <a:spcPts val="0"/>
              </a:spcAft>
              <a:buSzPts val="1400"/>
              <a:buChar char="■"/>
            </a:pPr>
            <a:r>
              <a:rPr lang="en"/>
              <a:t>Terminal (ncurses-based) wireless network monitor</a:t>
            </a:r>
            <a:endParaRPr/>
          </a:p>
          <a:p>
            <a:pPr indent="-317500" lvl="1" marL="914400" rtl="0">
              <a:spcBef>
                <a:spcPts val="0"/>
              </a:spcBef>
              <a:spcAft>
                <a:spcPts val="0"/>
              </a:spcAft>
              <a:buSzPts val="1400"/>
              <a:buChar char="○"/>
            </a:pPr>
            <a:r>
              <a:rPr b="1" lang="en"/>
              <a:t>probemappe</a:t>
            </a:r>
            <a:r>
              <a:rPr b="1" lang="en"/>
              <a:t>r</a:t>
            </a:r>
            <a:endParaRPr b="1"/>
          </a:p>
          <a:p>
            <a:pPr indent="-317500" lvl="2" marL="1371600" rtl="0">
              <a:spcBef>
                <a:spcPts val="0"/>
              </a:spcBef>
              <a:spcAft>
                <a:spcPts val="0"/>
              </a:spcAft>
              <a:buSzPts val="1400"/>
              <a:buChar char="■"/>
            </a:pPr>
            <a:r>
              <a:rPr lang="en"/>
              <a:t>Map network based on strength of AP and physical barriers</a:t>
            </a:r>
            <a:endParaRPr/>
          </a:p>
          <a:p>
            <a:pPr indent="-342900" lvl="0" marL="457200" rtl="0">
              <a:spcBef>
                <a:spcPts val="0"/>
              </a:spcBef>
              <a:spcAft>
                <a:spcPts val="0"/>
              </a:spcAft>
              <a:buSzPts val="1800"/>
              <a:buChar char="●"/>
            </a:pPr>
            <a:r>
              <a:rPr lang="en"/>
              <a:t>Other tools</a:t>
            </a:r>
            <a:endParaRPr/>
          </a:p>
          <a:p>
            <a:pPr indent="-317500" lvl="1" marL="914400" rtl="0">
              <a:spcBef>
                <a:spcPts val="0"/>
              </a:spcBef>
              <a:spcAft>
                <a:spcPts val="0"/>
              </a:spcAft>
              <a:buSzPts val="1400"/>
              <a:buChar char="○"/>
            </a:pPr>
            <a:r>
              <a:rPr lang="en"/>
              <a:t>OSWA-Assistant</a:t>
            </a:r>
            <a:endParaRPr/>
          </a:p>
          <a:p>
            <a:pPr indent="-317500" lvl="2" marL="1371600" rtl="0">
              <a:spcBef>
                <a:spcPts val="0"/>
              </a:spcBef>
              <a:spcAft>
                <a:spcPts val="0"/>
              </a:spcAft>
              <a:buSzPts val="1400"/>
              <a:buChar char="■"/>
            </a:pPr>
            <a:r>
              <a:rPr lang="en"/>
              <a:t>Wireless auditing toolkit</a:t>
            </a:r>
            <a:endParaRPr/>
          </a:p>
          <a:p>
            <a:pPr indent="-317500" lvl="1" marL="914400" rtl="0">
              <a:spcBef>
                <a:spcPts val="0"/>
              </a:spcBef>
              <a:spcAft>
                <a:spcPts val="0"/>
              </a:spcAft>
              <a:buSzPts val="1400"/>
              <a:buChar char="○"/>
            </a:pPr>
            <a:r>
              <a:rPr lang="en"/>
              <a:t>Iperf</a:t>
            </a:r>
            <a:endParaRPr/>
          </a:p>
          <a:p>
            <a:pPr indent="-317500" lvl="2" marL="1371600" rtl="0">
              <a:spcBef>
                <a:spcPts val="0"/>
              </a:spcBef>
              <a:spcAft>
                <a:spcPts val="0"/>
              </a:spcAft>
              <a:buSzPts val="1400"/>
              <a:buChar char="■"/>
            </a:pPr>
            <a:r>
              <a:rPr lang="en"/>
              <a:t>Wireless network performance monitoring tool</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Shape 44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Wireless Client Auditing (Steps)</a:t>
            </a:r>
            <a:endParaRPr/>
          </a:p>
        </p:txBody>
      </p:sp>
      <p:sp>
        <p:nvSpPr>
          <p:cNvPr id="448" name="Shape 44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Wireless client fingerprinting</a:t>
            </a:r>
            <a:endParaRPr/>
          </a:p>
          <a:p>
            <a:pPr indent="-317500" lvl="1" marL="914400" rtl="0">
              <a:spcBef>
                <a:spcPts val="0"/>
              </a:spcBef>
              <a:spcAft>
                <a:spcPts val="0"/>
              </a:spcAft>
              <a:buSzPts val="1400"/>
              <a:buChar char="○"/>
            </a:pPr>
            <a:r>
              <a:rPr lang="en"/>
              <a:t>Determine the wireless chipset &amp; driver</a:t>
            </a:r>
            <a:endParaRPr/>
          </a:p>
          <a:p>
            <a:pPr indent="-317500" lvl="1" marL="914400" rtl="0">
              <a:spcBef>
                <a:spcPts val="0"/>
              </a:spcBef>
              <a:spcAft>
                <a:spcPts val="0"/>
              </a:spcAft>
              <a:buSzPts val="1400"/>
              <a:buChar char="○"/>
            </a:pPr>
            <a:r>
              <a:rPr lang="en"/>
              <a:t>Use information to harden known </a:t>
            </a:r>
            <a:r>
              <a:rPr lang="en"/>
              <a:t>vulnerabilities</a:t>
            </a:r>
            <a:endParaRPr/>
          </a:p>
          <a:p>
            <a:pPr indent="-342900" lvl="0" marL="457200" rtl="0">
              <a:spcBef>
                <a:spcPts val="0"/>
              </a:spcBef>
              <a:spcAft>
                <a:spcPts val="0"/>
              </a:spcAft>
              <a:buSzPts val="1800"/>
              <a:buChar char="●"/>
            </a:pPr>
            <a:r>
              <a:rPr lang="en"/>
              <a:t>Wireless client profiling</a:t>
            </a:r>
            <a:endParaRPr/>
          </a:p>
          <a:p>
            <a:pPr indent="-317500" lvl="1" marL="914400" rtl="0">
              <a:spcBef>
                <a:spcPts val="0"/>
              </a:spcBef>
              <a:spcAft>
                <a:spcPts val="0"/>
              </a:spcAft>
              <a:buSzPts val="1400"/>
              <a:buChar char="○"/>
            </a:pPr>
            <a:r>
              <a:rPr lang="en"/>
              <a:t>Identify the various wireless clients that are sending data</a:t>
            </a:r>
            <a:endParaRPr/>
          </a:p>
          <a:p>
            <a:pPr indent="-317500" lvl="1" marL="914400" rtl="0">
              <a:spcBef>
                <a:spcPts val="0"/>
              </a:spcBef>
              <a:spcAft>
                <a:spcPts val="0"/>
              </a:spcAft>
              <a:buSzPts val="1400"/>
              <a:buChar char="○"/>
            </a:pPr>
            <a:r>
              <a:rPr lang="en"/>
              <a:t>Helps to find gaps in network policies for connecting clients</a:t>
            </a:r>
            <a:endParaRPr/>
          </a:p>
          <a:p>
            <a:pPr indent="-342900" lvl="0" marL="457200" rtl="0">
              <a:spcBef>
                <a:spcPts val="0"/>
              </a:spcBef>
              <a:spcAft>
                <a:spcPts val="0"/>
              </a:spcAft>
              <a:buSzPts val="1800"/>
              <a:buChar char="●"/>
            </a:pPr>
            <a:r>
              <a:rPr lang="en"/>
              <a:t>Wireless client connect</a:t>
            </a:r>
            <a:endParaRPr/>
          </a:p>
          <a:p>
            <a:pPr indent="-317500" lvl="1" marL="914400" rtl="0">
              <a:spcBef>
                <a:spcPts val="0"/>
              </a:spcBef>
              <a:spcAft>
                <a:spcPts val="0"/>
              </a:spcAft>
              <a:buSzPts val="1400"/>
              <a:buChar char="○"/>
            </a:pPr>
            <a:r>
              <a:rPr lang="en"/>
              <a:t>Verify</a:t>
            </a:r>
            <a:r>
              <a:rPr lang="en"/>
              <a:t> all connecting clients are following network policies set in place</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Shape 453"/>
          <p:cNvSpPr txBox="1"/>
          <p:nvPr>
            <p:ph type="title"/>
          </p:nvPr>
        </p:nvSpPr>
        <p:spPr>
          <a:xfrm>
            <a:off x="265500" y="1912650"/>
            <a:ext cx="4045200" cy="1318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Ending Notes</a:t>
            </a:r>
            <a:endParaRPr/>
          </a:p>
        </p:txBody>
      </p:sp>
      <p:sp>
        <p:nvSpPr>
          <p:cNvPr id="454" name="Shape 45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spcBef>
                <a:spcPts val="0"/>
              </a:spcBef>
              <a:spcAft>
                <a:spcPts val="0"/>
              </a:spcAft>
              <a:buSzPts val="1800"/>
              <a:buAutoNum type="arabicPeriod"/>
            </a:pPr>
            <a:r>
              <a:rPr lang="en"/>
              <a:t>Everything can be hacked</a:t>
            </a:r>
            <a:endParaRPr/>
          </a:p>
          <a:p>
            <a:pPr indent="-342900" lvl="0" marL="457200" rtl="0">
              <a:spcBef>
                <a:spcPts val="1600"/>
              </a:spcBef>
              <a:spcAft>
                <a:spcPts val="0"/>
              </a:spcAft>
              <a:buSzPts val="1800"/>
              <a:buAutoNum type="arabicPeriod"/>
            </a:pPr>
            <a:r>
              <a:rPr lang="en"/>
              <a:t>Everything should be secured</a:t>
            </a:r>
            <a:endParaRPr/>
          </a:p>
          <a:p>
            <a:pPr indent="-342900" lvl="0" marL="457200">
              <a:spcBef>
                <a:spcPts val="1600"/>
              </a:spcBef>
              <a:spcAft>
                <a:spcPts val="1600"/>
              </a:spcAft>
              <a:buSzPts val="1800"/>
              <a:buAutoNum type="arabicPeriod"/>
            </a:pPr>
            <a:r>
              <a:rPr lang="en"/>
              <a:t>Everything should be audited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2400250" y="575950"/>
            <a:ext cx="6321600" cy="813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Combating attacks from Linux wireless chipsets</a:t>
            </a:r>
            <a:endParaRPr sz="2400"/>
          </a:p>
        </p:txBody>
      </p:sp>
      <p:sp>
        <p:nvSpPr>
          <p:cNvPr id="109" name="Shape 109"/>
          <p:cNvSpPr txBox="1"/>
          <p:nvPr>
            <p:ph idx="1" type="body"/>
          </p:nvPr>
        </p:nvSpPr>
        <p:spPr>
          <a:xfrm>
            <a:off x="2410100" y="1383275"/>
            <a:ext cx="6321600" cy="33075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Char char="●"/>
            </a:pPr>
            <a:r>
              <a:rPr lang="en" sz="1400">
                <a:solidFill>
                  <a:srgbClr val="000000"/>
                </a:solidFill>
              </a:rPr>
              <a:t>The appropriate measures of defense against an attacker utilizing Linux wireless chipsets and tools are:</a:t>
            </a:r>
            <a:endParaRPr sz="1400">
              <a:solidFill>
                <a:srgbClr val="000000"/>
              </a:solidFill>
            </a:endParaRPr>
          </a:p>
          <a:p>
            <a:pPr indent="-304800" lvl="1" marL="914400" rtl="0">
              <a:lnSpc>
                <a:spcPct val="100000"/>
              </a:lnSpc>
              <a:spcBef>
                <a:spcPts val="1200"/>
              </a:spcBef>
              <a:spcAft>
                <a:spcPts val="0"/>
              </a:spcAft>
              <a:buClr>
                <a:srgbClr val="000000"/>
              </a:buClr>
              <a:buSzPts val="1200"/>
              <a:buChar char="○"/>
            </a:pPr>
            <a:r>
              <a:rPr lang="en" sz="1200">
                <a:solidFill>
                  <a:srgbClr val="000000"/>
                </a:solidFill>
              </a:rPr>
              <a:t>Drying up the supply of Linux-native-supported wireless chipsets</a:t>
            </a:r>
            <a:endParaRPr sz="1200">
              <a:solidFill>
                <a:srgbClr val="000000"/>
              </a:solidFill>
            </a:endParaRPr>
          </a:p>
          <a:p>
            <a:pPr indent="-304800" lvl="1" marL="914400" rtl="0">
              <a:lnSpc>
                <a:spcPct val="100000"/>
              </a:lnSpc>
              <a:spcBef>
                <a:spcPts val="1200"/>
              </a:spcBef>
              <a:spcAft>
                <a:spcPts val="0"/>
              </a:spcAft>
              <a:buClr>
                <a:srgbClr val="000000"/>
              </a:buClr>
              <a:buSzPts val="1200"/>
              <a:buChar char="○"/>
            </a:pPr>
            <a:r>
              <a:rPr lang="en" sz="1200">
                <a:solidFill>
                  <a:srgbClr val="000000"/>
                </a:solidFill>
              </a:rPr>
              <a:t>Stopping the development of the Linux-native wireless drivers that enable the use of the hardware </a:t>
            </a:r>
            <a:endParaRPr sz="1200">
              <a:solidFill>
                <a:srgbClr val="000000"/>
              </a:solidFill>
            </a:endParaRPr>
          </a:p>
          <a:p>
            <a:pPr indent="-304800" lvl="1" marL="914400" rtl="0">
              <a:lnSpc>
                <a:spcPct val="100000"/>
              </a:lnSpc>
              <a:spcBef>
                <a:spcPts val="1200"/>
              </a:spcBef>
              <a:spcAft>
                <a:spcPts val="0"/>
              </a:spcAft>
              <a:buClr>
                <a:srgbClr val="000000"/>
              </a:buClr>
              <a:buSzPts val="1200"/>
              <a:buChar char="○"/>
            </a:pPr>
            <a:r>
              <a:rPr lang="en" sz="1200">
                <a:solidFill>
                  <a:srgbClr val="000000"/>
                </a:solidFill>
              </a:rPr>
              <a:t>Running RF- or protocol-based denial-of-service (DoS) attacks against the attacker’s hardware</a:t>
            </a:r>
            <a:endParaRPr sz="1200">
              <a:solidFill>
                <a:srgbClr val="000000"/>
              </a:solidFill>
            </a:endParaRPr>
          </a:p>
          <a:p>
            <a:pPr indent="-317500" lvl="0" marL="457200" rtl="0">
              <a:lnSpc>
                <a:spcPct val="100000"/>
              </a:lnSpc>
              <a:spcBef>
                <a:spcPts val="1200"/>
              </a:spcBef>
              <a:spcAft>
                <a:spcPts val="0"/>
              </a:spcAft>
              <a:buClr>
                <a:srgbClr val="000000"/>
              </a:buClr>
              <a:buSzPts val="1400"/>
              <a:buChar char="●"/>
            </a:pPr>
            <a:r>
              <a:rPr lang="en" sz="1400">
                <a:solidFill>
                  <a:srgbClr val="000000"/>
                </a:solidFill>
              </a:rPr>
              <a:t>The first two options are practically impossible, while launching an RF attack is usually impossible because typically the attacker is only passively </a:t>
            </a:r>
            <a:r>
              <a:rPr lang="en" sz="1400">
                <a:solidFill>
                  <a:srgbClr val="000000"/>
                </a:solidFill>
              </a:rPr>
              <a:t>listening</a:t>
            </a:r>
            <a:r>
              <a:rPr lang="en" sz="1400">
                <a:solidFill>
                  <a:srgbClr val="000000"/>
                </a:solidFill>
              </a:rPr>
              <a:t> on wireless traffic</a:t>
            </a:r>
            <a:endParaRPr sz="1400">
              <a:solidFill>
                <a:srgbClr val="000000"/>
              </a:solidFill>
            </a:endParaRPr>
          </a:p>
          <a:p>
            <a:pPr indent="-317500" lvl="0" marL="457200" rtl="0">
              <a:lnSpc>
                <a:spcPct val="100000"/>
              </a:lnSpc>
              <a:spcBef>
                <a:spcPts val="1200"/>
              </a:spcBef>
              <a:spcAft>
                <a:spcPts val="1200"/>
              </a:spcAft>
              <a:buClr>
                <a:srgbClr val="000000"/>
              </a:buClr>
              <a:buSzPts val="1400"/>
              <a:buChar char="●"/>
            </a:pPr>
            <a:r>
              <a:rPr lang="en" sz="1400">
                <a:solidFill>
                  <a:srgbClr val="000000"/>
                </a:solidFill>
              </a:rPr>
              <a:t>The only </a:t>
            </a:r>
            <a:r>
              <a:rPr lang="en" sz="1400">
                <a:solidFill>
                  <a:srgbClr val="000000"/>
                </a:solidFill>
              </a:rPr>
              <a:t>plausible</a:t>
            </a:r>
            <a:r>
              <a:rPr lang="en" sz="1400">
                <a:solidFill>
                  <a:srgbClr val="000000"/>
                </a:solidFill>
              </a:rPr>
              <a:t> defense is a protocol-based DoS attack, however this can be an illegal activity if attacking the wrong target</a:t>
            </a:r>
            <a:endParaRPr sz="14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lang="en"/>
              <a:t>Wireless Hacking Physics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2400250" y="575950"/>
            <a:ext cx="6321600" cy="813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Radio Frequency</a:t>
            </a:r>
            <a:endParaRPr sz="2400"/>
          </a:p>
        </p:txBody>
      </p:sp>
      <p:sp>
        <p:nvSpPr>
          <p:cNvPr id="120" name="Shape 120"/>
          <p:cNvSpPr txBox="1"/>
          <p:nvPr>
            <p:ph idx="1" type="body"/>
          </p:nvPr>
        </p:nvSpPr>
        <p:spPr>
          <a:xfrm>
            <a:off x="2410100" y="1459475"/>
            <a:ext cx="6321600" cy="3138600"/>
          </a:xfrm>
          <a:prstGeom prst="rect">
            <a:avLst/>
          </a:prstGeom>
        </p:spPr>
        <p:txBody>
          <a:bodyPr anchorCtr="0" anchor="t" bIns="91425" lIns="91425" spcFirstLastPara="1" rIns="91425" wrap="square" tIns="91425">
            <a:noAutofit/>
          </a:bodyPr>
          <a:lstStyle/>
          <a:p>
            <a:pPr indent="-342900" lvl="0" marL="457200" rtl="0">
              <a:lnSpc>
                <a:spcPct val="100000"/>
              </a:lnSpc>
              <a:spcBef>
                <a:spcPts val="0"/>
              </a:spcBef>
              <a:spcAft>
                <a:spcPts val="0"/>
              </a:spcAft>
              <a:buClr>
                <a:srgbClr val="000000"/>
              </a:buClr>
              <a:buSzPts val="1800"/>
              <a:buChar char="●"/>
            </a:pPr>
            <a:r>
              <a:rPr lang="en">
                <a:solidFill>
                  <a:srgbClr val="000000"/>
                </a:solidFill>
              </a:rPr>
              <a:t>The transmission medium which 802.11x operates on</a:t>
            </a:r>
            <a:endParaRPr>
              <a:solidFill>
                <a:srgbClr val="000000"/>
              </a:solidFill>
            </a:endParaRPr>
          </a:p>
          <a:p>
            <a:pPr indent="-317500" lvl="1" marL="914400" rtl="0">
              <a:lnSpc>
                <a:spcPct val="100000"/>
              </a:lnSpc>
              <a:spcBef>
                <a:spcPts val="1200"/>
              </a:spcBef>
              <a:spcAft>
                <a:spcPts val="0"/>
              </a:spcAft>
              <a:buClr>
                <a:srgbClr val="000000"/>
              </a:buClr>
              <a:buSzPts val="1400"/>
              <a:buChar char="○"/>
            </a:pPr>
            <a:r>
              <a:rPr lang="en">
                <a:solidFill>
                  <a:srgbClr val="000000"/>
                </a:solidFill>
              </a:rPr>
              <a:t>Other protocols also work on radio frequency [802.15 (Bluetooth) and 802.16 (WiMax)]</a:t>
            </a:r>
            <a:endParaRPr>
              <a:solidFill>
                <a:srgbClr val="000000"/>
              </a:solidFill>
            </a:endParaRPr>
          </a:p>
          <a:p>
            <a:pPr indent="-342900" lvl="0" marL="457200" rtl="0">
              <a:lnSpc>
                <a:spcPct val="100000"/>
              </a:lnSpc>
              <a:spcBef>
                <a:spcPts val="1200"/>
              </a:spcBef>
              <a:spcAft>
                <a:spcPts val="0"/>
              </a:spcAft>
              <a:buClr>
                <a:srgbClr val="000000"/>
              </a:buClr>
              <a:buSzPts val="1800"/>
              <a:buChar char="●"/>
            </a:pPr>
            <a:r>
              <a:rPr lang="en">
                <a:solidFill>
                  <a:srgbClr val="000000"/>
                </a:solidFill>
              </a:rPr>
              <a:t>It is important to understand RF signals as we can use them to exploit WNIC</a:t>
            </a:r>
            <a:endParaRPr>
              <a:solidFill>
                <a:srgbClr val="000000"/>
              </a:solidFill>
            </a:endParaRPr>
          </a:p>
          <a:p>
            <a:pPr indent="-342900" lvl="0" marL="457200" rtl="0">
              <a:lnSpc>
                <a:spcPct val="100000"/>
              </a:lnSpc>
              <a:spcBef>
                <a:spcPts val="1200"/>
              </a:spcBef>
              <a:spcAft>
                <a:spcPts val="1200"/>
              </a:spcAft>
              <a:buClr>
                <a:srgbClr val="000000"/>
              </a:buClr>
              <a:buSzPts val="1800"/>
              <a:buChar char="●"/>
            </a:pPr>
            <a:r>
              <a:rPr lang="en">
                <a:solidFill>
                  <a:srgbClr val="000000"/>
                </a:solidFill>
              </a:rPr>
              <a:t>RF exists as a waveform and can experience noise and other forms of signal loss</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