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2476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68916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68916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2476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36000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52476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68916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68916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52476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36000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352476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689160" y="198000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68916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352476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360000" y="4612320"/>
            <a:ext cx="301356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60000" y="301320"/>
            <a:ext cx="9360000" cy="444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6000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155920" y="461232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5920" y="1980000"/>
            <a:ext cx="456732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60000" y="4612320"/>
            <a:ext cx="9360000" cy="240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7200000"/>
            <a:ext cx="10080000" cy="36000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0080000" cy="162000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60000" y="301320"/>
            <a:ext cx="9360000" cy="9586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Click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to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edit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the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title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text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forma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t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360000" y="1980000"/>
            <a:ext cx="9360000" cy="504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Click to edit the outline text format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Second Outline Level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Third Outline Level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spcAft>
                <a:spcPts val="567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Fourth Outline Level</a:t>
            </a:r>
            <a:endParaRPr b="0" lang="en-US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spcAft>
                <a:spcPts val="28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Fifth Outline Level</a:t>
            </a:r>
            <a:endParaRPr b="0" lang="en-US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spcAft>
                <a:spcPts val="28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Sixth Outline Level</a:t>
            </a:r>
            <a:endParaRPr b="0" lang="en-US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spcAft>
                <a:spcPts val="28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Seventh Outline Level</a:t>
            </a:r>
            <a:endParaRPr b="0" lang="en-US" sz="20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</p:spPr>
        <p:txBody>
          <a:bodyPr lIns="0" rIns="0" tIns="0" bIns="0"/>
          <a:p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9270000" y="6894000"/>
            <a:ext cx="540000" cy="54000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9180000" y="6804000"/>
            <a:ext cx="720000" cy="72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393E800B-B0EB-45CC-90FC-E2F7A518F026}" type="slidenum"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e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0"/>
            <a:ext cx="10080000" cy="5040000"/>
          </a:xfrm>
          <a:prstGeom prst="rect">
            <a:avLst/>
          </a:prstGeom>
          <a:solidFill>
            <a:srgbClr val="1abc9c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360000" y="3780000"/>
            <a:ext cx="9360000" cy="958680"/>
          </a:xfrm>
          <a:prstGeom prst="rect">
            <a:avLst/>
          </a:prstGeom>
        </p:spPr>
        <p:txBody>
          <a:bodyPr lIns="0" rIns="0" tIns="0" bIns="0" anchor="ctr" anchorCtr="1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Click to edit the title text format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60000" y="5220000"/>
            <a:ext cx="9360000" cy="198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876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Click to edit the outline text format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Second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Third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spcAft>
                <a:spcPts val="567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spcAft>
                <a:spcPts val="283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spcAft>
                <a:spcPts val="283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spcAft>
                <a:spcPts val="283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</p:spPr>
        <p:txBody>
          <a:bodyPr lIns="0" rIns="0" tIns="0" bIns="0"/>
          <a:p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9180000" y="6804000"/>
            <a:ext cx="720000" cy="72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C5E17FA4-3C34-4AC7-9270-637D0218698F}" type="slidenum"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2c3e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520000" y="2520000"/>
            <a:ext cx="5040000" cy="2520000"/>
          </a:xfrm>
          <a:prstGeom prst="wedgeRectCallout">
            <a:avLst>
              <a:gd name="adj1" fmla="val -42740"/>
              <a:gd name="adj2" fmla="val 114189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PlaceHolder 2"/>
          <p:cNvSpPr>
            <a:spLocks noGrp="1"/>
          </p:cNvSpPr>
          <p:nvPr>
            <p:ph type="title"/>
          </p:nvPr>
        </p:nvSpPr>
        <p:spPr>
          <a:xfrm>
            <a:off x="2700000" y="2700000"/>
            <a:ext cx="4680000" cy="2160000"/>
          </a:xfrm>
          <a:prstGeom prst="rect">
            <a:avLst/>
          </a:prstGeom>
        </p:spPr>
        <p:txBody>
          <a:bodyPr lIns="0" rIns="0" tIns="0" bIns="0" anchor="ctr" anchorCtr="1"/>
          <a:p>
            <a:pPr algn="ctr"/>
            <a:r>
              <a:rPr b="1" lang="en-US" sz="36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Click to edit the title text format</a:t>
            </a:r>
            <a:endParaRPr b="1" lang="en-US" sz="36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3420000" y="5040000"/>
            <a:ext cx="6300000" cy="216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876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Click to edit the outline text format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Second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Third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3" marL="1728000" indent="-216000">
              <a:spcAft>
                <a:spcPts val="567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4" marL="2160000" indent="-216000">
              <a:spcAft>
                <a:spcPts val="283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5" marL="2592000" indent="-216000">
              <a:spcAft>
                <a:spcPts val="283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6" marL="3024000" indent="-216000">
              <a:spcAft>
                <a:spcPts val="283"/>
              </a:spcAft>
            </a:pPr>
            <a:r>
              <a:rPr b="0" lang="en-US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dt"/>
          </p:nvPr>
        </p:nvSpPr>
        <p:spPr>
          <a:xfrm>
            <a:off x="360000" y="7200000"/>
            <a:ext cx="2880000" cy="360000"/>
          </a:xfrm>
          <a:prstGeom prst="rect">
            <a:avLst/>
          </a:prstGeom>
        </p:spPr>
        <p:txBody>
          <a:bodyPr lIns="0" rIns="0" tIns="0" bIns="0"/>
          <a:p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3420000" y="7200000"/>
            <a:ext cx="3240000" cy="3600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sldNum"/>
          </p:nvPr>
        </p:nvSpPr>
        <p:spPr>
          <a:xfrm>
            <a:off x="9180000" y="6804000"/>
            <a:ext cx="720000" cy="720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fld id="{6FB34B87-65AE-44D6-841A-E10BDB430A98}" type="slidenum">
              <a:rPr b="1" lang="en-US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github.com/SELinuxProject/selinux" TargetMode="External"/><Relationship Id="rId2" Type="http://schemas.openxmlformats.org/officeDocument/2006/relationships/hyperlink" Target="mailto:selinux@tycho.nsa.gov" TargetMode="External"/><Relationship Id="rId3" Type="http://schemas.openxmlformats.org/officeDocument/2006/relationships/hyperlink" Target="https://bugzilla.redhat.com/" TargetMode="External"/><Relationship Id="rId4" Type="http://schemas.openxmlformats.org/officeDocument/2006/relationships/hyperlink" Target="https://github.com/TresysTechnology/refpolicy" TargetMode="External"/><Relationship Id="rId5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360000" y="378000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 anchorCtr="1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Secure Enhanced Linux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360000" y="5220000"/>
            <a:ext cx="9360000" cy="198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Julian Richen</a:t>
            </a:r>
            <a:endParaRPr b="0" lang="en-US" sz="22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  <p:pic>
        <p:nvPicPr>
          <p:cNvPr id="130" name="" descr=""/>
          <p:cNvPicPr/>
          <p:nvPr/>
        </p:nvPicPr>
        <p:blipFill>
          <a:blip r:embed="rId1"/>
          <a:stretch/>
        </p:blipFill>
        <p:spPr>
          <a:xfrm>
            <a:off x="2620800" y="473040"/>
            <a:ext cx="4838760" cy="3289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How does SELinux work?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It’s basically Mandatory Access Control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SELinux doesn’t replace DAC, MAC can work alongside DAC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SELinux can be enabled/disabled at anytime and system will fallback to DAC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SELinux uses “Labels” for MAC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These labels are then followed with “Type Enforcement”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SELinux needs extended attributes on file-system to work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Labels are added as extended attributes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Use or make security policies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Security policies are just pre-made lists of labels for lots of packages on a GNU/Linux system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SELinux ships with targeted, minimum and mls as defaults.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Labeling &amp; Type Enforcement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Labeling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Every object (file, process, port, etc..) has a SELinux context/label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Label’s job is to create logical groups/levels which the object may interact with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Format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user:role:type:level(optional)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Labels should be logical, e.g a http servers &amp; ports 80/443 should be grouped together because a http will use those ports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Type Enforcement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The part of the policy that says a subject with </a:t>
            </a:r>
            <a:r>
              <a:rPr b="0" i="1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“abc label”</a:t>
            </a: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 can interact with an object with </a:t>
            </a:r>
            <a:r>
              <a:rPr b="0" i="1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“xyz label”.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Label &amp; Type Enforcement Example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360000" y="1980000"/>
            <a:ext cx="5217840" cy="20433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It makes sense that httpd_* labeled objects should interact together.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It doesn’t make sense for httpd labeled content to access sensitive files like /etc/shadow or files in the home directory.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  <p:graphicFrame>
        <p:nvGraphicFramePr>
          <p:cNvPr id="154" name="Table 3"/>
          <p:cNvGraphicFramePr/>
          <p:nvPr/>
        </p:nvGraphicFramePr>
        <p:xfrm>
          <a:off x="5760720" y="2016360"/>
          <a:ext cx="4058640" cy="3299400"/>
        </p:xfrm>
        <a:graphic>
          <a:graphicData uri="http://schemas.openxmlformats.org/drawingml/2006/table">
            <a:tbl>
              <a:tblPr/>
              <a:tblGrid>
                <a:gridCol w="1822320"/>
                <a:gridCol w="2236320"/>
              </a:tblGrid>
              <a:tr h="37692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ource Sans Pro"/>
                        </a:rPr>
                        <a:t>Object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Source Sans Pro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label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 process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/usr/bin/httpd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httpd_exec_t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0788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/etc/httpd/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httpd_config_t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0788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/var/log/httpd/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httpd_log_t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0824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/var/www/html/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httpd_sys_content_t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40824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Port 80 &amp; 443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httpd_port_t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2256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/etc/shadow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shadow_t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23280"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/home/&lt;user&gt;/*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 tIns="46800" bIns="46800" anchor="ctr"/>
                    <a:p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user_home_t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155" name="" descr=""/>
          <p:cNvPicPr/>
          <p:nvPr/>
        </p:nvPicPr>
        <p:blipFill>
          <a:blip r:embed="rId1"/>
          <a:stretch/>
        </p:blipFill>
        <p:spPr>
          <a:xfrm>
            <a:off x="199440" y="4098240"/>
            <a:ext cx="5492880" cy="2926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SELin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ux 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Polici</a:t>
            </a:r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es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Policy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Monospace"/>
              </a:rPr>
              <a:t>Enforcing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Enforce all policies.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Monospace"/>
              </a:rPr>
              <a:t>Permissive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Prints warnings instead of enforcing.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Monospace"/>
              </a:rPr>
              <a:t>Disabled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No policy is loaded.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Types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Monospace"/>
              </a:rPr>
              <a:t>Targeted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Support a greater number of confined daemons, can confine other </a:t>
            </a: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users and areas. Good confinement for most use-cases.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Monospace"/>
              </a:rPr>
              <a:t>Minimum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Support minimal set of confined daemons, rest are set as </a:t>
            </a: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unconfined_t. Used for users to test SELinux and devices that only </a:t>
            </a: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need to confine a few daemons.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Monospace"/>
              </a:rPr>
              <a:t>MLS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Multi Level Security protection, lots of confined daemons and users. </a:t>
            </a: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Used in high-security environments (think Government).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Write your own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2" marL="1296000" indent="-288000">
              <a:spcAft>
                <a:spcPts val="850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You can write policies that fit your machine, business, etc…</a:t>
            </a:r>
            <a:endParaRPr b="0" lang="en-US" sz="24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cat /etc/selinux/config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1"/>
          <a:stretch/>
        </p:blipFill>
        <p:spPr>
          <a:xfrm>
            <a:off x="1019880" y="2237760"/>
            <a:ext cx="8040240" cy="4362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Attributions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Docs on SELinux source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https://github.com/SELinuxProject/selinux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Red Hat’s Thomas Cameron yearly SELinux presentation: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http://people.redhat.com/tcameron/Summit2017/SElinux/selinux_for_mere_mortals_2017.pdf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Fedora docs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https://docs-old.fedoraproject.org/en-US/Fedora/25/html/SELinux_Users_and_Administrators_Guide/index.html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SELinux intro by Digital Ocean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https://www.digitalocean.com/community/tutorials/an-introduction-to-selinux-on-centos-7-part-1-basic-concepts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SELinux?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Started as a research project from the National Security Agency (NSA)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A set of patches using the Linux Security Modules (LSM)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Hardening GNU/Linux systems with extra security policies and enforcing Mandatory Access Control (MAC)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Similar to modules like AppArmor, Smack, TOMOYO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NSA published the code under the GPL in 2000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Upstream Linux kernel adopted patches in 2003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Who develops it?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NSA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Red Hat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MITRE Corporation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Secure Computing Corporation (SSC)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Individual contributors &amp; companies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CUPS Project, SAMBA Project, IBM, Tresys Technology, and more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Full list: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https://www.nsa.gov/what-we-do/research/selinux/contributors.shtml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Source?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Source: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  <a:hlinkClick r:id="rId1"/>
              </a:rPr>
              <a:t>https://github.com/SELinuxProject/selinux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Bugs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NSA: </a:t>
            </a: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  <a:hlinkClick r:id="rId2"/>
              </a:rPr>
              <a:t>selinux@tycho.nsa.gov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Red Hat: </a:t>
            </a: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  <a:hlinkClick r:id="rId3"/>
              </a:rPr>
              <a:t>https://bugzilla.redhat.com/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Policies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  <a:hlinkClick r:id="rId4"/>
              </a:rPr>
              <a:t>https://github.com/TresysTechnology/refpolicy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Who uses it?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Linux Distros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RHEL, Fedora, SuSE, CentOS, Debian, Ubuntu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United States Government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NSA, DoD, etc…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Enterprise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Data sensitive companies, healthcare, or anyone really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Android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Google implemented SELinux in Android 4.3 (2015) 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What does it solve?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Implements Mandatory Access Control (MAC)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Focus on process context instead of role-based security (think DAC)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Enhances Discretionary Access Control (DAC); aka Ownership (user, group, other) with read/write/exec permissions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MAC policies can be set for: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Users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Files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Directories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Memory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Sockets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tcp/udp ports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  <a:p>
            <a:pPr lvl="1" marL="864000" indent="-324000">
              <a:spcAft>
                <a:spcPts val="1134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And more!</a:t>
            </a:r>
            <a:endParaRPr b="0" lang="en-US" sz="28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Discretionary Access Controls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Access to objects is restricted based on the identity of a subject and/or group (ownership + permissions).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"/>
              </a:rPr>
              <a:t>Controls are “discretionary” because subjects have a level of permissions that allow them to reach a subject.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Discretionary Access Controls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graphicFrame>
        <p:nvGraphicFramePr>
          <p:cNvPr id="144" name="Table 2"/>
          <p:cNvGraphicFramePr/>
          <p:nvPr/>
        </p:nvGraphicFramePr>
        <p:xfrm>
          <a:off x="360000" y="1980000"/>
          <a:ext cx="9423360" cy="666360"/>
        </p:xfrm>
        <a:graphic>
          <a:graphicData uri="http://schemas.openxmlformats.org/drawingml/2006/table">
            <a:tbl>
              <a:tblPr/>
              <a:tblGrid>
                <a:gridCol w="1046880"/>
                <a:gridCol w="1046520"/>
                <a:gridCol w="1046880"/>
                <a:gridCol w="1046880"/>
                <a:gridCol w="1046520"/>
                <a:gridCol w="1046880"/>
                <a:gridCol w="1046880"/>
                <a:gridCol w="1046520"/>
                <a:gridCol w="1049760"/>
              </a:tblGrid>
              <a:tr h="359280">
                <a:tc gridSpan="3"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Source Sans Pro"/>
                        </a:rPr>
                        <a:t>User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Source Sans Pro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Group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gridSpan="3"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Other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 hMerge="1"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07440"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w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w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w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x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145" name="" descr=""/>
          <p:cNvPicPr/>
          <p:nvPr/>
        </p:nvPicPr>
        <p:blipFill>
          <a:blip r:embed="rId1"/>
          <a:stretch/>
        </p:blipFill>
        <p:spPr>
          <a:xfrm>
            <a:off x="385200" y="3408480"/>
            <a:ext cx="9391320" cy="2523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60000" y="301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en-US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Source Sans Pro Black"/>
              </a:rPr>
              <a:t>Mandatory Access Control</a:t>
            </a:r>
            <a:endParaRPr b="1" lang="en-US" sz="36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Source Sans Pro Black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360000" y="1980000"/>
            <a:ext cx="9360000" cy="504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Operating Systems constrain the ability of the subject to access or perform operation on an object or target.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  <a:p>
            <a:pPr marL="432000" indent="-324000"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3200" spc="-1" strike="noStrike">
                <a:solidFill>
                  <a:srgbClr val="2c3e50"/>
                </a:solidFill>
                <a:uFill>
                  <a:solidFill>
                    <a:srgbClr val="ffffff"/>
                  </a:solidFill>
                </a:uFill>
                <a:latin typeface="Source Sans Pro Semibold"/>
              </a:rPr>
              <a:t>Basically, access to objects is restricted based on the security levels set by the security context.</a:t>
            </a:r>
            <a:endParaRPr b="1" lang="en-US" sz="3200" spc="-1" strike="noStrike">
              <a:solidFill>
                <a:srgbClr val="2c3e50"/>
              </a:solidFill>
              <a:uFill>
                <a:solidFill>
                  <a:srgbClr val="ffffff"/>
                </a:solidFill>
              </a:uFill>
              <a:latin typeface="Source Sans Pro Semibold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Application>LibreOffice/5.3.6.1$Linux_X86_64 LibreOffice_project/30$Build-1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2017-10-12T11:10:19Z</dcterms:created>
  <dc:creator/>
  <dc:description/>
  <dc:language>en-US</dc:language>
  <cp:lastModifiedBy/>
  <dcterms:modified xsi:type="dcterms:W3CDTF">2017-10-13T11:22:30Z</dcterms:modified>
  <cp:revision>147</cp:revision>
  <dc:subject/>
  <dc:title/>
</cp:coreProperties>
</file>